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7" r:id="rId2"/>
    <p:sldId id="258" r:id="rId3"/>
    <p:sldId id="260" r:id="rId4"/>
    <p:sldId id="262" r:id="rId5"/>
    <p:sldId id="261" r:id="rId6"/>
    <p:sldId id="264" r:id="rId7"/>
    <p:sldId id="292" r:id="rId8"/>
    <p:sldId id="265" r:id="rId9"/>
    <p:sldId id="266" r:id="rId10"/>
    <p:sldId id="287" r:id="rId11"/>
    <p:sldId id="297" r:id="rId12"/>
    <p:sldId id="298" r:id="rId13"/>
    <p:sldId id="290" r:id="rId14"/>
    <p:sldId id="291" r:id="rId15"/>
    <p:sldId id="273" r:id="rId16"/>
    <p:sldId id="288" r:id="rId17"/>
    <p:sldId id="275" r:id="rId18"/>
    <p:sldId id="293" r:id="rId19"/>
    <p:sldId id="276" r:id="rId20"/>
    <p:sldId id="277" r:id="rId21"/>
    <p:sldId id="294" r:id="rId22"/>
    <p:sldId id="295" r:id="rId23"/>
    <p:sldId id="289" r:id="rId24"/>
    <p:sldId id="282" r:id="rId25"/>
    <p:sldId id="296" r:id="rId26"/>
    <p:sldId id="284" r:id="rId27"/>
    <p:sldId id="286"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88760" autoAdjust="0"/>
  </p:normalViewPr>
  <p:slideViewPr>
    <p:cSldViewPr>
      <p:cViewPr>
        <p:scale>
          <a:sx n="60" d="100"/>
          <a:sy n="60" d="100"/>
        </p:scale>
        <p:origin x="-979" y="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03.07.2023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03.07.2023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03.07.2023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03.07.2023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03.07.2023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s://ped-kopilka.r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sp>
        <p:nvSpPr>
          <p:cNvPr id="5" name="TextBox 4"/>
          <p:cNvSpPr txBox="1"/>
          <p:nvPr/>
        </p:nvSpPr>
        <p:spPr>
          <a:xfrm>
            <a:off x="2004647" y="689317"/>
            <a:ext cx="5296486" cy="369332"/>
          </a:xfrm>
          <a:prstGeom prst="rect">
            <a:avLst/>
          </a:prstGeom>
          <a:noFill/>
        </p:spPr>
        <p:txBody>
          <a:bodyPr wrap="square" rtlCol="0">
            <a:spAutoFit/>
          </a:bodyPr>
          <a:lstStyle/>
          <a:p>
            <a:endParaRPr lang="ru-RU" dirty="0"/>
          </a:p>
        </p:txBody>
      </p:sp>
      <p:pic>
        <p:nvPicPr>
          <p:cNvPr id="1028" name="Picture 4" descr="https://avatars.mds.yandex.net/get-pdb/2390681/26f938ae-2f2f-442d-be2d-93000c4d246e/s1200"/>
          <p:cNvPicPr>
            <a:picLocks noChangeAspect="1" noChangeArrowheads="1"/>
          </p:cNvPicPr>
          <p:nvPr/>
        </p:nvPicPr>
        <p:blipFill>
          <a:blip r:embed="rId2"/>
          <a:srcRect/>
          <a:stretch>
            <a:fillRect/>
          </a:stretch>
        </p:blipFill>
        <p:spPr bwMode="auto">
          <a:xfrm>
            <a:off x="0" y="0"/>
            <a:ext cx="9501222" cy="6858000"/>
          </a:xfrm>
          <a:prstGeom prst="rect">
            <a:avLst/>
          </a:prstGeom>
          <a:noFill/>
        </p:spPr>
      </p:pic>
      <p:pic>
        <p:nvPicPr>
          <p:cNvPr id="8" name="Рисунок 7" descr="C:\Users\Ulja\Desktop\Сайт УО\Новая папка\скачанные файлы.png"/>
          <p:cNvPicPr/>
          <p:nvPr/>
        </p:nvPicPr>
        <p:blipFill>
          <a:blip r:embed="rId3"/>
          <a:srcRect/>
          <a:stretch>
            <a:fillRect/>
          </a:stretch>
        </p:blipFill>
        <p:spPr bwMode="auto">
          <a:xfrm>
            <a:off x="285720" y="214290"/>
            <a:ext cx="798465" cy="1011831"/>
          </a:xfrm>
          <a:prstGeom prst="rect">
            <a:avLst/>
          </a:prstGeom>
          <a:noFill/>
          <a:ln w="9525">
            <a:noFill/>
            <a:miter lim="800000"/>
            <a:headEnd/>
            <a:tailEnd/>
          </a:ln>
        </p:spPr>
      </p:pic>
      <p:sp>
        <p:nvSpPr>
          <p:cNvPr id="9" name="Rectangle 2"/>
          <p:cNvSpPr>
            <a:spLocks noChangeArrowheads="1"/>
          </p:cNvSpPr>
          <p:nvPr/>
        </p:nvSpPr>
        <p:spPr bwMode="auto">
          <a:xfrm rot="20975327">
            <a:off x="325450" y="2340826"/>
            <a:ext cx="4295093"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4400" b="1" i="0" u="none" strike="noStrike" cap="none" normalizeH="0" baseline="0" dirty="0" smtClean="0">
                <a:ln>
                  <a:noFill/>
                </a:ln>
                <a:solidFill>
                  <a:srgbClr val="C00000"/>
                </a:solidFill>
                <a:effectLst/>
                <a:latin typeface="Monotype Corsiva" pitchFamily="66" charset="0"/>
                <a:cs typeface="Times New Roman" pitchFamily="18" charset="0"/>
              </a:rPr>
              <a:t>Книга Почета</a:t>
            </a:r>
            <a:endParaRPr kumimoji="0" lang="ru-RU"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rot="21022025">
            <a:off x="617530" y="1719690"/>
            <a:ext cx="3917441"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Управления образования администрации</a:t>
            </a:r>
            <a:r>
              <a:rPr kumimoji="0" lang="ru-RU" i="1"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Барабинского района</a:t>
            </a:r>
            <a:endParaRPr kumimoji="0" lang="ru-RU" i="1"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3"/>
          <p:cNvSpPr>
            <a:spLocks noChangeArrowheads="1"/>
          </p:cNvSpPr>
          <p:nvPr/>
        </p:nvSpPr>
        <p:spPr bwMode="auto">
          <a:xfrm rot="21031431">
            <a:off x="558967" y="3094009"/>
            <a:ext cx="42132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Monotype Corsiva" pitchFamily="66" charset="0"/>
                <a:cs typeface="Times New Roman" pitchFamily="18" charset="0"/>
              </a:rPr>
              <a:t>«Золотой фонд педагогов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Monotype Corsiva" pitchFamily="66" charset="0"/>
                <a:cs typeface="Times New Roman" pitchFamily="18" charset="0"/>
              </a:rPr>
              <a:t>Барабинского района»</a:t>
            </a:r>
            <a:endParaRPr kumimoji="0" lang="ru-RU" sz="4000" b="0" i="0" u="none" strike="noStrike" cap="none" normalizeH="0" baseline="0" dirty="0" smtClean="0">
              <a:ln>
                <a:noFill/>
              </a:ln>
              <a:solidFill>
                <a:srgbClr val="C00000"/>
              </a:solidFill>
              <a:effectLst/>
              <a:latin typeface="Arial" pitchFamily="34" charset="0"/>
              <a:cs typeface="Arial" pitchFamily="34" charset="0"/>
            </a:endParaRPr>
          </a:p>
        </p:txBody>
      </p:sp>
      <p:sp>
        <p:nvSpPr>
          <p:cNvPr id="12" name="Rectangle 5"/>
          <p:cNvSpPr>
            <a:spLocks noChangeArrowheads="1"/>
          </p:cNvSpPr>
          <p:nvPr/>
        </p:nvSpPr>
        <p:spPr bwMode="auto">
          <a:xfrm rot="21202795">
            <a:off x="5035615" y="1359651"/>
            <a:ext cx="3447339"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4F6228"/>
                </a:solidFill>
                <a:effectLst/>
                <a:latin typeface="Times New Roman" pitchFamily="18" charset="0"/>
                <a:ea typeface="Times New Roman" pitchFamily="18" charset="0"/>
                <a:cs typeface="Times New Roman" pitchFamily="18" charset="0"/>
              </a:rPr>
              <a:t>по итогам 2022-2023 учебного года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(приказ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Управления образования администрации Барабинского района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№275 от 15.06.2023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C00000"/>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О занесении имен в Книгу Почета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C00000"/>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Золотой фонд педагогов Барабинского района</a:t>
            </a:r>
            <a:r>
              <a:rPr kumimoji="0" lang="ru-RU" sz="2000" b="0" i="0" u="none" strike="noStrike" cap="none" normalizeH="0" baseline="0" dirty="0" smtClean="0">
                <a:ln>
                  <a:noFill/>
                </a:ln>
                <a:solidFill>
                  <a:srgbClr val="C00000"/>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2023</a:t>
            </a:r>
            <a:r>
              <a:rPr kumimoji="0" lang="ru-RU" sz="2000"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effectLst/>
              <a:latin typeface="Arial" pitchFamily="34" charset="0"/>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8358214" y="142852"/>
            <a:ext cx="979460" cy="857255"/>
          </a:xfrm>
          <a:prstGeom prst="rect">
            <a:avLst/>
          </a:prstGeom>
          <a:noFill/>
          <a:ln w="9525">
            <a:noFill/>
            <a:miter lim="800000"/>
            <a:headEnd/>
            <a:tailEnd/>
          </a:ln>
          <a:effec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ata12.proshkolu.ru/content/media/pic/std/6000000/5100000/5099020-56977be53c9bdd5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4"/>
          <p:cNvSpPr>
            <a:spLocks noChangeArrowheads="1"/>
          </p:cNvSpPr>
          <p:nvPr/>
        </p:nvSpPr>
        <p:spPr bwMode="auto">
          <a:xfrm>
            <a:off x="285720" y="214290"/>
            <a:ext cx="857256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600" b="1" i="1" dirty="0" smtClean="0">
                <a:solidFill>
                  <a:srgbClr val="FF0000"/>
                </a:solidFill>
              </a:rPr>
              <a:t>Яровой Борис Степанович,</a:t>
            </a:r>
            <a:endParaRPr lang="ru-RU" sz="3600" dirty="0" smtClean="0">
              <a:solidFill>
                <a:srgbClr val="FF0000"/>
              </a:solidFill>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Тренер-преподаватель высшей квалификационной категории </a:t>
            </a: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МБОУ СОШ №92 Барабинского района Новосибирской области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4286216" y="1714488"/>
            <a:ext cx="48577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a:t>
            </a:r>
          </a:p>
        </p:txBody>
      </p:sp>
      <p:sp>
        <p:nvSpPr>
          <p:cNvPr id="17412" name="Rectangle 4"/>
          <p:cNvSpPr>
            <a:spLocks noChangeArrowheads="1"/>
          </p:cNvSpPr>
          <p:nvPr/>
        </p:nvSpPr>
        <p:spPr bwMode="auto">
          <a:xfrm>
            <a:off x="3786182" y="1285861"/>
            <a:ext cx="507209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171" name="Rectangle 3"/>
          <p:cNvSpPr>
            <a:spLocks noChangeArrowheads="1"/>
          </p:cNvSpPr>
          <p:nvPr/>
        </p:nvSpPr>
        <p:spPr bwMode="auto">
          <a:xfrm flipH="1">
            <a:off x="3929058" y="1428736"/>
            <a:ext cx="4857784" cy="544764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spAutoFit/>
          </a:bodyPr>
          <a:lstStyle/>
          <a:p>
            <a:pPr algn="just"/>
            <a:r>
              <a:rPr lang="ru-RU" sz="1200" dirty="0" smtClean="0">
                <a:latin typeface="Times New Roman" pitchFamily="18" charset="0"/>
                <a:cs typeface="Times New Roman" pitchFamily="18" charset="0"/>
              </a:rPr>
              <a:t>      Борис Степанович грамотный, целеустремленный, творчески работающий человек, преданный своему делу, хорошо знающий психологию подростков. </a:t>
            </a:r>
          </a:p>
          <a:p>
            <a:pPr algn="just"/>
            <a:r>
              <a:rPr lang="ru-RU" sz="1200" dirty="0" smtClean="0">
                <a:latin typeface="Times New Roman" pitchFamily="18" charset="0"/>
                <a:cs typeface="Times New Roman" pitchFamily="18" charset="0"/>
              </a:rPr>
              <a:t>       В 2015 году в МБОУ СОШ № 92 Барабинского района Новосибирской области по инициативе тренера Б. С. Ярового создан школьный спортивный клуб «Динамо». </a:t>
            </a:r>
          </a:p>
          <a:p>
            <a:pPr algn="just"/>
            <a:r>
              <a:rPr lang="ru-RU" sz="1200" dirty="0" smtClean="0">
                <a:latin typeface="Times New Roman" pitchFamily="18" charset="0"/>
                <a:cs typeface="Times New Roman" pitchFamily="18" charset="0"/>
              </a:rPr>
              <a:t>       Школьная волейбольная команда «Динамо» - серебряный призер Всероссийского турнира по волейболу среди команд общеобразовательных организаций субъектов Российской Федерации Казань – 2022.</a:t>
            </a:r>
          </a:p>
          <a:p>
            <a:pPr algn="just"/>
            <a:r>
              <a:rPr lang="ru-RU" sz="1200" dirty="0" smtClean="0">
                <a:latin typeface="Times New Roman" pitchFamily="18" charset="0"/>
                <a:cs typeface="Times New Roman" pitchFamily="18" charset="0"/>
              </a:rPr>
              <a:t>       За последние четыре года 90 выпускников школы награждены значками «Готов к труду и обороне». Физическая подготовка обеспечивает выпускникам поступление в высшие военные учебные заведения, в школу олимпийского резерва. С сентября 2021 года коллектив МБОУ     СОШ №92 Барабинского района Новосибирской области приступил к реализации федерального проекта «Успех каждого ребенка» физкультурно-спортивной направленности по виду спорта «Хоккей», открыто 180 </a:t>
            </a:r>
            <a:r>
              <a:rPr lang="ru-RU" sz="1200" dirty="0" err="1" smtClean="0">
                <a:latin typeface="Times New Roman" pitchFamily="18" charset="0"/>
                <a:cs typeface="Times New Roman" pitchFamily="18" charset="0"/>
              </a:rPr>
              <a:t>человека-мест</a:t>
            </a:r>
            <a:r>
              <a:rPr lang="ru-RU" sz="1200" dirty="0" smtClean="0">
                <a:latin typeface="Times New Roman" pitchFamily="18" charset="0"/>
                <a:cs typeface="Times New Roman" pitchFamily="18" charset="0"/>
              </a:rPr>
              <a:t>, тренер-преподаватель Яровой Б.С.</a:t>
            </a:r>
          </a:p>
          <a:p>
            <a:pPr algn="just"/>
            <a:r>
              <a:rPr lang="ru-RU" sz="1200" dirty="0" smtClean="0">
                <a:latin typeface="Times New Roman" pitchFamily="18" charset="0"/>
                <a:cs typeface="Times New Roman" pitchFamily="18" charset="0"/>
              </a:rPr>
              <a:t>      Яровой Б.С. награжден медалью Законодательного Собрания Новосибирской области «Общественное признание» (2022); Благодарственным письмом Законодательного Собрания Новосибирской области (2022); Почетной грамотой Законодательного Собрания Новосибирской области (2016); Благодарностью департамента физической культуры и спорта Новосибирской области (2012); Почетной грамотой министерства образования, науки и инновационной политики Новосибирской области (2011); Благодарностью Министерства спорта, туризма и молодежной политики Российской Федерации (2011).</a:t>
            </a:r>
          </a:p>
          <a:p>
            <a:pPr algn="just"/>
            <a:r>
              <a:rPr lang="ru-RU" sz="1200" dirty="0" smtClean="0">
                <a:latin typeface="Times New Roman" pitchFamily="18" charset="0"/>
                <a:cs typeface="Times New Roman" pitchFamily="18" charset="0"/>
              </a:rPr>
              <a:t> </a:t>
            </a: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9457" name="Picture 1" descr="C:\Users\Ulja\AppData\Local\Temp\Rar$DI06.731\Яровой Б.С..jpg"/>
          <p:cNvPicPr>
            <a:picLocks noChangeAspect="1" noChangeArrowheads="1"/>
          </p:cNvPicPr>
          <p:nvPr/>
        </p:nvPicPr>
        <p:blipFill>
          <a:blip r:embed="rId3" cstate="print"/>
          <a:srcRect/>
          <a:stretch>
            <a:fillRect/>
          </a:stretch>
        </p:blipFill>
        <p:spPr bwMode="auto">
          <a:xfrm>
            <a:off x="571472" y="1500174"/>
            <a:ext cx="3143256" cy="471488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ata12.proshkolu.ru/content/media/pic/std/6000000/5100000/5099020-56977be53c9bdd5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4"/>
          <p:cNvSpPr>
            <a:spLocks noChangeArrowheads="1"/>
          </p:cNvSpPr>
          <p:nvPr/>
        </p:nvSpPr>
        <p:spPr bwMode="auto">
          <a:xfrm>
            <a:off x="142812" y="214290"/>
            <a:ext cx="900118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600" b="1" i="1" dirty="0" err="1" smtClean="0">
                <a:solidFill>
                  <a:srgbClr val="FF0000"/>
                </a:solidFill>
              </a:rPr>
              <a:t>Маршлаковская</a:t>
            </a:r>
            <a:r>
              <a:rPr lang="ru-RU" sz="3600" b="1" i="1" dirty="0" smtClean="0">
                <a:solidFill>
                  <a:srgbClr val="FF0000"/>
                </a:solidFill>
              </a:rPr>
              <a:t> Марина Николаевна,</a:t>
            </a: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Заместитель директора по учебно-воспитательной работе, учитель математики высшей</a:t>
            </a:r>
            <a:r>
              <a:rPr lang="en-US" sz="1600" b="1" dirty="0" smtClean="0">
                <a:latin typeface="Times New Roman" pitchFamily="18" charset="0"/>
                <a:ea typeface="Times New Roman" pitchFamily="18" charset="0"/>
                <a:cs typeface="Times New Roman" pitchFamily="18" charset="0"/>
              </a:rPr>
              <a:t> </a:t>
            </a:r>
            <a:r>
              <a:rPr lang="ru-RU" sz="1600" b="1" dirty="0" smtClean="0">
                <a:latin typeface="Times New Roman" pitchFamily="18" charset="0"/>
                <a:ea typeface="Times New Roman" pitchFamily="18" charset="0"/>
                <a:cs typeface="Times New Roman" pitchFamily="18" charset="0"/>
              </a:rPr>
              <a:t>квалификационной категории  МБОУ СОШ № 93 Барабинского района Новосибирской </a:t>
            </a: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области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6" name="Picture 2" descr="C:\Users\Ulja\Desktop\Рыхторова В.М..jpg"/>
          <p:cNvPicPr>
            <a:picLocks noChangeAspect="1" noChangeArrowheads="1"/>
          </p:cNvPicPr>
          <p:nvPr/>
        </p:nvPicPr>
        <p:blipFill>
          <a:blip r:embed="rId3" cstate="print"/>
          <a:srcRect/>
          <a:stretch>
            <a:fillRect/>
          </a:stretch>
        </p:blipFill>
        <p:spPr bwMode="auto">
          <a:xfrm>
            <a:off x="-12049124" y="-20383500"/>
            <a:ext cx="7538400" cy="6953132"/>
          </a:xfrm>
          <a:prstGeom prst="rect">
            <a:avLst/>
          </a:prstGeom>
          <a:noFill/>
        </p:spPr>
      </p:pic>
      <p:sp>
        <p:nvSpPr>
          <p:cNvPr id="10" name="Rectangle 5"/>
          <p:cNvSpPr>
            <a:spLocks noChangeArrowheads="1"/>
          </p:cNvSpPr>
          <p:nvPr/>
        </p:nvSpPr>
        <p:spPr bwMode="auto">
          <a:xfrm>
            <a:off x="4286216" y="1714488"/>
            <a:ext cx="48577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a:t>
            </a:r>
          </a:p>
        </p:txBody>
      </p:sp>
      <p:sp>
        <p:nvSpPr>
          <p:cNvPr id="11" name="Rectangle 4"/>
          <p:cNvSpPr>
            <a:spLocks noChangeArrowheads="1"/>
          </p:cNvSpPr>
          <p:nvPr/>
        </p:nvSpPr>
        <p:spPr bwMode="auto">
          <a:xfrm>
            <a:off x="3857620" y="1428736"/>
            <a:ext cx="4929222"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Марина Николаевна – компетентный, ответственный руководитель, владеющий современными технологиями управления, обеспечивающий действенное руководство целенаправленным развитием школы в условиях модернизации образования.</a:t>
            </a:r>
          </a:p>
          <a:p>
            <a:pPr algn="just"/>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Маршлаковская</a:t>
            </a:r>
            <a:r>
              <a:rPr lang="ru-RU" sz="1200" dirty="0" smtClean="0">
                <a:latin typeface="Times New Roman" pitchFamily="18" charset="0"/>
                <a:cs typeface="Times New Roman" pitchFamily="18" charset="0"/>
              </a:rPr>
              <a:t> М.Н. принимает своевременные меры по повышению профессионального уровня педагогов, что отражается на их достижениях. В 2022-2023 учебном году среди педагогов школы: победитель конкурса на денежное поощрение лучшим учителям России, лауреат премии Губернатора Новосибирской области «Лучший педагогический работник», победитель муниципального конкурса «Педагог года» в номинации «Учитель года», призер областного конкурса </a:t>
            </a:r>
            <a:r>
              <a:rPr lang="ru-RU" sz="1200" dirty="0" err="1" smtClean="0">
                <a:latin typeface="Times New Roman" pitchFamily="18" charset="0"/>
                <a:cs typeface="Times New Roman" pitchFamily="18" charset="0"/>
              </a:rPr>
              <a:t>КИПРо</a:t>
            </a:r>
            <a:r>
              <a:rPr lang="ru-RU" sz="1200" dirty="0" smtClean="0">
                <a:latin typeface="Times New Roman" pitchFamily="18" charset="0"/>
                <a:cs typeface="Times New Roman" pitchFamily="18" charset="0"/>
              </a:rPr>
              <a:t>, лауреаты районного конкурса «Мой лучший урок», лауреаты межрегионального конкурса методических материалов «Секрет успеха». По инициативе </a:t>
            </a:r>
            <a:r>
              <a:rPr lang="ru-RU" sz="1200" dirty="0" err="1" smtClean="0">
                <a:latin typeface="Times New Roman" pitchFamily="18" charset="0"/>
                <a:cs typeface="Times New Roman" pitchFamily="18" charset="0"/>
              </a:rPr>
              <a:t>Маршлаковской</a:t>
            </a:r>
            <a:r>
              <a:rPr lang="ru-RU" sz="1200" dirty="0" smtClean="0">
                <a:latin typeface="Times New Roman" pitchFamily="18" charset="0"/>
                <a:cs typeface="Times New Roman" pitchFamily="18" charset="0"/>
              </a:rPr>
              <a:t> М.Н. проводится межшкольный конкурс «Лучший учебный кабинет в рамках ФГОС НОО и ООО». В 2022-2023 учебном году школа стала лидером Барабинского района по количеству победителей и призеров муниципального этапа Всероссийской олимпиады школьников. </a:t>
            </a:r>
          </a:p>
          <a:p>
            <a:pPr algn="just"/>
            <a:r>
              <a:rPr lang="ru-RU" sz="1200" dirty="0" smtClean="0">
                <a:latin typeface="Times New Roman" pitchFamily="18" charset="0"/>
                <a:cs typeface="Times New Roman" pitchFamily="18" charset="0"/>
              </a:rPr>
              <a:t>      Марина Николаевна служит ярким примером для своих коллег. Она организовала участие учащихся 10 класса в региональных математических событиях. Ее воспитанники – лауреаты районного конкурса творческих проектных работ, участники региональной научно-практической конференции «Эврика», открытого межвузовского конкурса «Будущее Сибири: техника и технологии». Свой опыт </a:t>
            </a:r>
            <a:r>
              <a:rPr lang="ru-RU" sz="1200" dirty="0" err="1" smtClean="0">
                <a:latin typeface="Times New Roman" pitchFamily="18" charset="0"/>
                <a:cs typeface="Times New Roman" pitchFamily="18" charset="0"/>
              </a:rPr>
              <a:t>Маршлаковская</a:t>
            </a:r>
            <a:r>
              <a:rPr lang="ru-RU" sz="1200" dirty="0" smtClean="0">
                <a:latin typeface="Times New Roman" pitchFamily="18" charset="0"/>
                <a:cs typeface="Times New Roman" pitchFamily="18" charset="0"/>
              </a:rPr>
              <a:t> М.Н. представила на межрайонной стратегической сессии «Школа </a:t>
            </a:r>
            <a:r>
              <a:rPr lang="ru-RU" sz="1200" dirty="0" err="1" smtClean="0">
                <a:latin typeface="Times New Roman" pitchFamily="18" charset="0"/>
                <a:cs typeface="Times New Roman" pitchFamily="18" charset="0"/>
              </a:rPr>
              <a:t>Минпросвещения</a:t>
            </a:r>
            <a:r>
              <a:rPr lang="ru-RU" sz="1200" dirty="0" smtClean="0">
                <a:latin typeface="Times New Roman" pitchFamily="18" charset="0"/>
                <a:cs typeface="Times New Roman" pitchFamily="18" charset="0"/>
              </a:rPr>
              <a:t> России». Марина Николаевна пользуется заслуженным уважением среди учащихся, родителей и коллег.</a:t>
            </a:r>
          </a:p>
          <a:p>
            <a:pPr algn="just"/>
            <a:endParaRPr lang="ru-RU" sz="1200" dirty="0" smtClean="0"/>
          </a:p>
          <a:p>
            <a:endParaRPr lang="ru-RU" sz="1200" dirty="0" smtClean="0"/>
          </a:p>
          <a:p>
            <a:endParaRPr lang="ru-RU" sz="1200" dirty="0" smtClean="0"/>
          </a:p>
          <a:p>
            <a:pPr algn="just"/>
            <a:endParaRPr lang="ru-RU" sz="1200" dirty="0" smtClean="0">
              <a:latin typeface="Times New Roman" pitchFamily="18" charset="0"/>
              <a:cs typeface="Times New Roman" pitchFamily="18" charset="0"/>
            </a:endParaRPr>
          </a:p>
          <a:p>
            <a:pPr algn="just"/>
            <a:r>
              <a:rPr lang="ru-RU" sz="1200" dirty="0" smtClean="0">
                <a:latin typeface="Times New Roman" pitchFamily="18" charset="0"/>
                <a:cs typeface="Times New Roman" pitchFamily="18" charset="0"/>
              </a:rPr>
              <a:t> </a:t>
            </a:r>
          </a:p>
          <a:p>
            <a:pPr algn="just"/>
            <a:endParaRPr lang="ru-RU" sz="1200" dirty="0">
              <a:latin typeface="Times New Roman" pitchFamily="18" charset="0"/>
              <a:cs typeface="Times New Roman" pitchFamily="18" charset="0"/>
            </a:endParaRPr>
          </a:p>
        </p:txBody>
      </p:sp>
      <p:pic>
        <p:nvPicPr>
          <p:cNvPr id="18433" name="Picture 1" descr="C:\Users\Ulja\AppData\Local\Temp\Rar$DI00.215\Маршлаковская МН.jpg"/>
          <p:cNvPicPr>
            <a:picLocks noChangeAspect="1" noChangeArrowheads="1"/>
          </p:cNvPicPr>
          <p:nvPr/>
        </p:nvPicPr>
        <p:blipFill>
          <a:blip r:embed="rId4"/>
          <a:srcRect/>
          <a:stretch>
            <a:fillRect/>
          </a:stretch>
        </p:blipFill>
        <p:spPr bwMode="auto">
          <a:xfrm>
            <a:off x="500034" y="1500174"/>
            <a:ext cx="3214710" cy="482206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ata12.proshkolu.ru/content/media/pic/std/6000000/5100000/5099020-56977be53c9bdd5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4"/>
          <p:cNvSpPr>
            <a:spLocks noChangeArrowheads="1"/>
          </p:cNvSpPr>
          <p:nvPr/>
        </p:nvSpPr>
        <p:spPr bwMode="auto">
          <a:xfrm>
            <a:off x="142812" y="214290"/>
            <a:ext cx="9001188"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600" b="1" i="1" dirty="0" smtClean="0">
                <a:solidFill>
                  <a:srgbClr val="FF0000"/>
                </a:solidFill>
              </a:rPr>
              <a:t>Кудрявцева Елена Геннадьевна,</a:t>
            </a: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Учитель-логопед высшей</a:t>
            </a:r>
            <a:r>
              <a:rPr lang="en-US" sz="1600" b="1" dirty="0" smtClean="0">
                <a:latin typeface="Times New Roman" pitchFamily="18" charset="0"/>
                <a:ea typeface="Times New Roman" pitchFamily="18" charset="0"/>
                <a:cs typeface="Times New Roman" pitchFamily="18" charset="0"/>
              </a:rPr>
              <a:t> </a:t>
            </a:r>
            <a:r>
              <a:rPr lang="ru-RU" sz="1600" b="1" dirty="0" smtClean="0">
                <a:latin typeface="Times New Roman" pitchFamily="18" charset="0"/>
                <a:ea typeface="Times New Roman" pitchFamily="18" charset="0"/>
                <a:cs typeface="Times New Roman" pitchFamily="18" charset="0"/>
              </a:rPr>
              <a:t>квалификационной категории»  </a:t>
            </a: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МБОУ СОШ №93  Барабинского района Новосибирской области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6" name="Picture 2" descr="C:\Users\Ulja\Desktop\Рыхторова В.М..jpg"/>
          <p:cNvPicPr>
            <a:picLocks noChangeAspect="1" noChangeArrowheads="1"/>
          </p:cNvPicPr>
          <p:nvPr/>
        </p:nvPicPr>
        <p:blipFill>
          <a:blip r:embed="rId3" cstate="print"/>
          <a:srcRect/>
          <a:stretch>
            <a:fillRect/>
          </a:stretch>
        </p:blipFill>
        <p:spPr bwMode="auto">
          <a:xfrm>
            <a:off x="-12049124" y="-20383500"/>
            <a:ext cx="7538400" cy="6953132"/>
          </a:xfrm>
          <a:prstGeom prst="rect">
            <a:avLst/>
          </a:prstGeom>
          <a:noFill/>
        </p:spPr>
      </p:pic>
      <p:sp>
        <p:nvSpPr>
          <p:cNvPr id="10" name="Rectangle 5"/>
          <p:cNvSpPr>
            <a:spLocks noChangeArrowheads="1"/>
          </p:cNvSpPr>
          <p:nvPr/>
        </p:nvSpPr>
        <p:spPr bwMode="auto">
          <a:xfrm>
            <a:off x="4286216" y="1714488"/>
            <a:ext cx="48577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a:t>
            </a:r>
          </a:p>
        </p:txBody>
      </p:sp>
      <p:sp>
        <p:nvSpPr>
          <p:cNvPr id="11" name="Rectangle 4"/>
          <p:cNvSpPr>
            <a:spLocks noChangeArrowheads="1"/>
          </p:cNvSpPr>
          <p:nvPr/>
        </p:nvSpPr>
        <p:spPr bwMode="auto">
          <a:xfrm>
            <a:off x="3857620" y="1285860"/>
            <a:ext cx="4929222" cy="69964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Елена Геннадьевна занимается коррекционной и развивающей логопедической деятельностью в рамках реализации адаптированных образовательных программ для детей с ОВЗ. Учителем составлена рабочая программа логопедических занятий, апробированная в течение двенадцати лет. По инициативе педагога в школе создан логопедический пункт.</a:t>
            </a:r>
          </a:p>
          <a:p>
            <a:pPr algn="just"/>
            <a:r>
              <a:rPr lang="ru-RU" sz="1200" dirty="0" smtClean="0">
                <a:latin typeface="Times New Roman" pitchFamily="18" charset="0"/>
                <a:cs typeface="Times New Roman" pitchFamily="18" charset="0"/>
              </a:rPr>
              <a:t>      В 2022-2023 учебном году после проведённой логопедической коррекционно-развивающей работы с обучающимися с ОВЗ из 30 учащихся, имеющих речевые нарушения у 17 (57%) учащихся отмечены улучшения в развитии устной и письменной речи. Сократилось количество детей, допускающих ошибки в звуковой стороне речи, с 30% на 17%. Сформированы навыки фонематического слуха из 40% у 23 % учащихся. Лексико-грамматические навыки и связная речь были сформированы из 90% у 53% учащихся. Количество нарушений в письменной речи снизилось с 53% на 20%. Все обучающиеся могут самостоятельно составлять небольшие рассказы и пересказывать прочитанные тексты.</a:t>
            </a:r>
          </a:p>
          <a:p>
            <a:pPr algn="just"/>
            <a:r>
              <a:rPr lang="ru-RU" sz="1200" dirty="0" smtClean="0">
                <a:latin typeface="Times New Roman" pitchFamily="18" charset="0"/>
                <a:cs typeface="Times New Roman" pitchFamily="18" charset="0"/>
              </a:rPr>
              <a:t>       Под руководством Кудрявцевой Е.Г. обучающиеся с речевыми нарушениями занимают призовые места в районных конкурсах и выставках: 5 лауреатов районного конкурса «Поверь в мечту», победитель районного конкурса </a:t>
            </a:r>
            <a:r>
              <a:rPr lang="ru-RU" sz="1200" dirty="0" err="1" smtClean="0">
                <a:latin typeface="Times New Roman" pitchFamily="18" charset="0"/>
                <a:cs typeface="Times New Roman" pitchFamily="18" charset="0"/>
              </a:rPr>
              <a:t>тревел-буков</a:t>
            </a:r>
            <a:r>
              <a:rPr lang="ru-RU" sz="1200" dirty="0" smtClean="0">
                <a:latin typeface="Times New Roman" pitchFamily="18" charset="0"/>
                <a:cs typeface="Times New Roman" pitchFamily="18" charset="0"/>
              </a:rPr>
              <a:t> «Нам покоряются спортивные вершины», победитель районного конкурса «Добрая весточка», победитель районного конкурса «Полезные привычки», победители Всероссийского конкурса детского творчества. В 2022-2023 учебном году с докладами по проблемам логопедической работы педагог выступала на заседаниях муниципального методического объединения, принимала участие во всероссийском конкурсе для педагогов на лучшую методическую разработку на сайте </a:t>
            </a:r>
            <a:r>
              <a:rPr lang="ru-RU" sz="1200" u="sng" dirty="0" smtClean="0">
                <a:latin typeface="Times New Roman" pitchFamily="18" charset="0"/>
                <a:cs typeface="Times New Roman" pitchFamily="18" charset="0"/>
                <a:hlinkClick r:id="rId4"/>
              </a:rPr>
              <a:t>https://ped-kopilka.ru</a:t>
            </a:r>
            <a:r>
              <a:rPr lang="ru-RU" sz="1200" dirty="0" smtClean="0">
                <a:latin typeface="Times New Roman" pitchFamily="18" charset="0"/>
                <a:cs typeface="Times New Roman" pitchFamily="18" charset="0"/>
              </a:rPr>
              <a:t>. Стала финалистом областного конкурса «Учитель-дефектолог».</a:t>
            </a:r>
          </a:p>
          <a:p>
            <a:pPr algn="just"/>
            <a:r>
              <a:rPr lang="ru-RU" sz="1200" dirty="0" smtClean="0">
                <a:latin typeface="Times New Roman" pitchFamily="18" charset="0"/>
                <a:cs typeface="Times New Roman" pitchFamily="18" charset="0"/>
              </a:rPr>
              <a:t>.</a:t>
            </a:r>
          </a:p>
          <a:p>
            <a:pPr algn="just"/>
            <a:endParaRPr lang="ru-RU" sz="1200" dirty="0" smtClean="0"/>
          </a:p>
          <a:p>
            <a:endParaRPr lang="ru-RU" sz="1200" dirty="0" smtClean="0"/>
          </a:p>
          <a:p>
            <a:endParaRPr lang="ru-RU" sz="1200" dirty="0" smtClean="0"/>
          </a:p>
          <a:p>
            <a:pPr algn="just"/>
            <a:endParaRPr lang="ru-RU" sz="1200" dirty="0" smtClean="0">
              <a:latin typeface="Times New Roman" pitchFamily="18" charset="0"/>
              <a:cs typeface="Times New Roman" pitchFamily="18" charset="0"/>
            </a:endParaRPr>
          </a:p>
          <a:p>
            <a:pPr algn="just"/>
            <a:r>
              <a:rPr lang="ru-RU" sz="1200" dirty="0" smtClean="0">
                <a:latin typeface="Times New Roman" pitchFamily="18" charset="0"/>
                <a:cs typeface="Times New Roman" pitchFamily="18" charset="0"/>
              </a:rPr>
              <a:t> </a:t>
            </a:r>
          </a:p>
          <a:p>
            <a:pPr algn="just"/>
            <a:endParaRPr lang="ru-RU" sz="1200" dirty="0">
              <a:latin typeface="Times New Roman" pitchFamily="18" charset="0"/>
              <a:cs typeface="Times New Roman" pitchFamily="18" charset="0"/>
            </a:endParaRPr>
          </a:p>
        </p:txBody>
      </p:sp>
      <p:pic>
        <p:nvPicPr>
          <p:cNvPr id="17409" name="Picture 1" descr="C:\Users\Ulja\AppData\Local\Temp\Rar$DI23.950\Кудрявцева ЕГ.jpg"/>
          <p:cNvPicPr>
            <a:picLocks noChangeAspect="1" noChangeArrowheads="1"/>
          </p:cNvPicPr>
          <p:nvPr/>
        </p:nvPicPr>
        <p:blipFill>
          <a:blip r:embed="rId5"/>
          <a:srcRect/>
          <a:stretch>
            <a:fillRect/>
          </a:stretch>
        </p:blipFill>
        <p:spPr bwMode="auto">
          <a:xfrm>
            <a:off x="428596" y="1428736"/>
            <a:ext cx="3478957" cy="464344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ata12.proshkolu.ru/content/media/pic/std/6000000/5100000/5099020-56977be53c9bdd5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4"/>
          <p:cNvSpPr>
            <a:spLocks noChangeArrowheads="1"/>
          </p:cNvSpPr>
          <p:nvPr/>
        </p:nvSpPr>
        <p:spPr bwMode="auto">
          <a:xfrm>
            <a:off x="0" y="214290"/>
            <a:ext cx="9001188"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600" b="1" i="1" dirty="0" smtClean="0">
                <a:solidFill>
                  <a:srgbClr val="FF0000"/>
                </a:solidFill>
              </a:rPr>
              <a:t>Снегирева Наталья Владимировна,</a:t>
            </a:r>
            <a:endParaRPr lang="ru-RU" sz="3600" dirty="0" smtClean="0">
              <a:solidFill>
                <a:srgbClr val="FF0000"/>
              </a:solidFill>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учитель  истории и  обществознания высшей квалификационной категории</a:t>
            </a:r>
            <a:endParaRPr lang="ru-RU" sz="1600" dirty="0" smtClean="0">
              <a:latin typeface="Arial" pitchFamily="34" charset="0"/>
              <a:cs typeface="Arial" pitchFamily="34" charset="0"/>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МКОУ </a:t>
            </a:r>
            <a:r>
              <a:rPr lang="ru-RU" sz="1600" b="1" dirty="0" err="1" smtClean="0">
                <a:latin typeface="Times New Roman" pitchFamily="18" charset="0"/>
                <a:ea typeface="Times New Roman" pitchFamily="18" charset="0"/>
                <a:cs typeface="Times New Roman" pitchFamily="18" charset="0"/>
              </a:rPr>
              <a:t>Зизинская</a:t>
            </a:r>
            <a:r>
              <a:rPr lang="ru-RU" sz="1600" b="1" dirty="0" smtClean="0">
                <a:latin typeface="Times New Roman" pitchFamily="18" charset="0"/>
                <a:ea typeface="Times New Roman" pitchFamily="18" charset="0"/>
                <a:cs typeface="Times New Roman" pitchFamily="18" charset="0"/>
              </a:rPr>
              <a:t> СОШ Барабинского района Новосибирской области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4286216" y="1714488"/>
            <a:ext cx="48577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a:t>
            </a:r>
          </a:p>
        </p:txBody>
      </p:sp>
      <p:sp>
        <p:nvSpPr>
          <p:cNvPr id="17412" name="Rectangle 4"/>
          <p:cNvSpPr>
            <a:spLocks noChangeArrowheads="1"/>
          </p:cNvSpPr>
          <p:nvPr/>
        </p:nvSpPr>
        <p:spPr bwMode="auto">
          <a:xfrm>
            <a:off x="4143372" y="1357298"/>
            <a:ext cx="4714908"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Снегирева Н.В. за время педагогической деятельности показывала стабильно высокие результаты обучения и воспитания школьников. Обучающиеся Снегиревой Н.В. показывают качественные результаты во внеурочной деятельности. На протяжении трех лет Наталья Владимировна является руководителем кружка «Билет в будущее». Учитель, шагая в ногу со временем, не отстает от своих учеников, показывая качественные результаты участия в  профессиональных мероприятиях различного уровня: в 2022 году - Диплом 1 степени в Международном тестировании «Внеурочная образовательная деятельность педагога в соответствии с ФГОС», Диплом 1 степени в Международном конкурсе «Профессиональная деятельность классного руководителя в условиях ФГОС ООО», Диплом 2 степени Всероссийского теста «Основы педагогического мастерства», Диплом 1 степени в региональном конкурсе «Принципы методической работы педагога в условиях ФГОС», Диплом 1 степени Всероссийского педагогического конкурса «Педагоги </a:t>
            </a:r>
            <a:r>
              <a:rPr lang="en-US" sz="1200" dirty="0" smtClean="0">
                <a:latin typeface="Times New Roman" pitchFamily="18" charset="0"/>
                <a:cs typeface="Times New Roman" pitchFamily="18" charset="0"/>
              </a:rPr>
              <a:t>XXI</a:t>
            </a:r>
            <a:r>
              <a:rPr lang="ru-RU" sz="1200" dirty="0" smtClean="0">
                <a:latin typeface="Times New Roman" pitchFamily="18" charset="0"/>
                <a:cs typeface="Times New Roman" pitchFamily="18" charset="0"/>
              </a:rPr>
              <a:t>: опыт, достижения, методика», в 2022 году – Диплом 1 степени </a:t>
            </a:r>
            <a:r>
              <a:rPr lang="en-US" sz="1200" dirty="0" smtClean="0">
                <a:latin typeface="Times New Roman" pitchFamily="18" charset="0"/>
                <a:cs typeface="Times New Roman" pitchFamily="18" charset="0"/>
              </a:rPr>
              <a:t>V</a:t>
            </a:r>
            <a:r>
              <a:rPr lang="ru-RU" sz="1200" dirty="0" smtClean="0">
                <a:latin typeface="Times New Roman" pitchFamily="18" charset="0"/>
                <a:cs typeface="Times New Roman" pitchFamily="18" charset="0"/>
              </a:rPr>
              <a:t> Всероссийского педагогического конкурса «Образовательный ресурс» г. Москва, Диплом 3 степени во всероссийской педагогической олимпиаде «Педагогика начальной школы – 2022», Диплом призера Всероссийского конкурса «</a:t>
            </a:r>
            <a:r>
              <a:rPr lang="ru-RU" sz="1200" dirty="0" err="1" smtClean="0">
                <a:latin typeface="Times New Roman" pitchFamily="18" charset="0"/>
                <a:cs typeface="Times New Roman" pitchFamily="18" charset="0"/>
              </a:rPr>
              <a:t>Креативный</a:t>
            </a:r>
            <a:r>
              <a:rPr lang="ru-RU" sz="1200" dirty="0" smtClean="0">
                <a:latin typeface="Times New Roman" pitchFamily="18" charset="0"/>
                <a:cs typeface="Times New Roman" pitchFamily="18" charset="0"/>
              </a:rPr>
              <a:t> педагог и современное образование», победитель районной </a:t>
            </a:r>
            <a:r>
              <a:rPr lang="ru-RU" sz="1200" dirty="0" err="1" smtClean="0">
                <a:latin typeface="Times New Roman" pitchFamily="18" charset="0"/>
                <a:cs typeface="Times New Roman" pitchFamily="18" charset="0"/>
              </a:rPr>
              <a:t>игнтеллектуальной</a:t>
            </a:r>
            <a:r>
              <a:rPr lang="ru-RU" sz="1200" dirty="0" smtClean="0">
                <a:latin typeface="Times New Roman" pitchFamily="18" charset="0"/>
                <a:cs typeface="Times New Roman" pitchFamily="18" charset="0"/>
              </a:rPr>
              <a:t> игры «Что? Где? Когда? Учителя против знатоков», 2023 год – Победитель районного профессионального конкурса «Педагогический дуэт».  </a:t>
            </a:r>
          </a:p>
          <a:p>
            <a:pPr algn="just"/>
            <a:r>
              <a:rPr lang="ru-RU" sz="1200" dirty="0" smtClean="0">
                <a:latin typeface="Times New Roman" pitchFamily="18" charset="0"/>
                <a:cs typeface="Times New Roman" pitchFamily="18" charset="0"/>
              </a:rPr>
              <a:t>       Наталья Владимировна имеет свой собственный персональный сайт, постоянно пополняет его методическими материалами, входит в различные педагогические сообщества. </a:t>
            </a:r>
          </a:p>
          <a:p>
            <a:pPr algn="just"/>
            <a:r>
              <a:rPr lang="ru-RU" sz="1200" dirty="0" smtClean="0">
                <a:latin typeface="Times New Roman" pitchFamily="18" charset="0"/>
                <a:cs typeface="Times New Roman" pitchFamily="18" charset="0"/>
              </a:rPr>
              <a:t> </a:t>
            </a:r>
            <a:endParaRPr lang="ru-RU" sz="1200" dirty="0">
              <a:latin typeface="Times New Roman" pitchFamily="18" charset="0"/>
              <a:cs typeface="Times New Roman" pitchFamily="18" charset="0"/>
            </a:endParaRPr>
          </a:p>
        </p:txBody>
      </p:sp>
      <p:pic>
        <p:nvPicPr>
          <p:cNvPr id="16385" name="Picture 1"/>
          <p:cNvPicPr>
            <a:picLocks noChangeAspect="1" noChangeArrowheads="1"/>
          </p:cNvPicPr>
          <p:nvPr/>
        </p:nvPicPr>
        <p:blipFill>
          <a:blip r:embed="rId3"/>
          <a:srcRect/>
          <a:stretch>
            <a:fillRect/>
          </a:stretch>
        </p:blipFill>
        <p:spPr bwMode="auto">
          <a:xfrm>
            <a:off x="357157" y="1571612"/>
            <a:ext cx="3789061" cy="45704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ata12.proshkolu.ru/content/media/pic/std/6000000/5100000/5099020-56977be53c9bdd5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4"/>
          <p:cNvSpPr>
            <a:spLocks noChangeArrowheads="1"/>
          </p:cNvSpPr>
          <p:nvPr/>
        </p:nvSpPr>
        <p:spPr bwMode="auto">
          <a:xfrm>
            <a:off x="0" y="214290"/>
            <a:ext cx="900118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600" b="1" i="1" dirty="0" smtClean="0">
                <a:solidFill>
                  <a:srgbClr val="FF0000"/>
                </a:solidFill>
              </a:rPr>
              <a:t>Анохина Татьяна Владимировна,</a:t>
            </a:r>
            <a:endParaRPr lang="ru-RU" sz="3600" dirty="0" smtClean="0">
              <a:solidFill>
                <a:srgbClr val="FF0000"/>
              </a:solidFill>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Заместитель директора по учебно-воспитательной работе, учитель  физики высшей квалификационной категории</a:t>
            </a:r>
            <a:endParaRPr lang="ru-RU" sz="1600" dirty="0" smtClean="0">
              <a:latin typeface="Arial" pitchFamily="34" charset="0"/>
              <a:cs typeface="Arial" pitchFamily="34" charset="0"/>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МКОУ Козловская СОШ Барабинского района Новосибирской области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4286216" y="1714488"/>
            <a:ext cx="48577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a:t>
            </a:r>
          </a:p>
        </p:txBody>
      </p:sp>
      <p:sp>
        <p:nvSpPr>
          <p:cNvPr id="17412" name="Rectangle 4"/>
          <p:cNvSpPr>
            <a:spLocks noChangeArrowheads="1"/>
          </p:cNvSpPr>
          <p:nvPr/>
        </p:nvSpPr>
        <p:spPr bwMode="auto">
          <a:xfrm>
            <a:off x="4357686" y="1428736"/>
            <a:ext cx="442915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a:t>
            </a:r>
          </a:p>
          <a:p>
            <a:pPr algn="just"/>
            <a:r>
              <a:rPr lang="ru-RU" sz="1200" dirty="0" smtClean="0">
                <a:latin typeface="Times New Roman" pitchFamily="18" charset="0"/>
                <a:cs typeface="Times New Roman" pitchFamily="18" charset="0"/>
              </a:rPr>
              <a:t>   Анохина Т.В. – творческий педагог. Ее отличает высокий уровень профессионального мастерства. Она хорошо знает стратегию образования и принципы государственной образовательной политики, содержание, формы и методы обучения и воспитания, нормативно-правовые основы функционирования и развития системы образования, основы управления. В течении учебного года Татьяна Владимировна организует  текущее и перспективное планирование деятельности учителей-предметников, координирует разработку необходимой учебно-методической документации, систематически осуществляет контроль  качества и мониторинг учебно-воспитательного процесса. </a:t>
            </a:r>
          </a:p>
          <a:p>
            <a:pPr algn="just"/>
            <a:r>
              <a:rPr lang="ru-RU" sz="1200" dirty="0" smtClean="0">
                <a:latin typeface="Times New Roman" pitchFamily="18" charset="0"/>
                <a:cs typeface="Times New Roman" pitchFamily="18" charset="0"/>
              </a:rPr>
              <a:t>     Анохина Т.В. обладает способностями быстро налаживать контакты с различными людьми, поддерживать добрые взаимоотношения.  Татьяна Владимировна ведет  эффективную работу по организации </a:t>
            </a:r>
            <a:r>
              <a:rPr lang="ru-RU" sz="1200" dirty="0" err="1" smtClean="0">
                <a:latin typeface="Times New Roman" pitchFamily="18" charset="0"/>
                <a:cs typeface="Times New Roman" pitchFamily="18" charset="0"/>
              </a:rPr>
              <a:t>предпрофильного</a:t>
            </a:r>
            <a:r>
              <a:rPr lang="ru-RU" sz="1200" dirty="0" smtClean="0">
                <a:latin typeface="Times New Roman" pitchFamily="18" charset="0"/>
                <a:cs typeface="Times New Roman" pitchFamily="18" charset="0"/>
              </a:rPr>
              <a:t> и профильного обучения, уделяет внимание развитию договорных связей с учреждениями дополнительного образования, системы  профессионального образования.</a:t>
            </a:r>
          </a:p>
          <a:p>
            <a:pPr algn="just"/>
            <a:r>
              <a:rPr lang="ru-RU" sz="1200" dirty="0" smtClean="0">
                <a:latin typeface="Times New Roman" pitchFamily="18" charset="0"/>
                <a:cs typeface="Times New Roman" pitchFamily="18" charset="0"/>
              </a:rPr>
              <a:t>   Татьяна Владимировна –депутат Совета депутатов Барабинского района, обладает хорошими организаторскими способностями, в коллективе </a:t>
            </a:r>
            <a:r>
              <a:rPr lang="ru-RU" sz="1200" dirty="0" err="1" smtClean="0">
                <a:latin typeface="Times New Roman" pitchFamily="18" charset="0"/>
                <a:cs typeface="Times New Roman" pitchFamily="18" charset="0"/>
              </a:rPr>
              <a:t>пользуеться</a:t>
            </a:r>
            <a:r>
              <a:rPr lang="ru-RU" sz="1200" dirty="0" smtClean="0">
                <a:latin typeface="Times New Roman" pitchFamily="18" charset="0"/>
                <a:cs typeface="Times New Roman" pitchFamily="18" charset="0"/>
              </a:rPr>
              <a:t>  заслуженным уважением. Она  систематические работает  над повышением своего теоретического и методического уровня, внедряя в практику опыт передовых педагогов.</a:t>
            </a:r>
            <a:endParaRPr lang="ru-RU" sz="1200" dirty="0">
              <a:latin typeface="Times New Roman" pitchFamily="18" charset="0"/>
              <a:cs typeface="Times New Roman" pitchFamily="18" charset="0"/>
            </a:endParaRPr>
          </a:p>
        </p:txBody>
      </p:sp>
      <p:pic>
        <p:nvPicPr>
          <p:cNvPr id="8" name="Рисунок 7" descr="Анохина Татьяна Владимировна"/>
          <p:cNvPicPr/>
          <p:nvPr/>
        </p:nvPicPr>
        <p:blipFill>
          <a:blip r:embed="rId3" cstate="print"/>
          <a:srcRect/>
          <a:stretch>
            <a:fillRect/>
          </a:stretch>
        </p:blipFill>
        <p:spPr bwMode="auto">
          <a:xfrm>
            <a:off x="500034" y="1714488"/>
            <a:ext cx="3714776" cy="4357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ata12.proshkolu.ru/content/media/pic/std/6000000/5100000/5099020-56977be53c9bdd5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4"/>
          <p:cNvSpPr>
            <a:spLocks noChangeArrowheads="1"/>
          </p:cNvSpPr>
          <p:nvPr/>
        </p:nvSpPr>
        <p:spPr bwMode="auto">
          <a:xfrm>
            <a:off x="0" y="214290"/>
            <a:ext cx="9001188"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600" b="1" i="1" dirty="0" err="1" smtClean="0">
                <a:solidFill>
                  <a:srgbClr val="FF0000"/>
                </a:solidFill>
              </a:rPr>
              <a:t>Гонтар</a:t>
            </a:r>
            <a:r>
              <a:rPr lang="ru-RU" sz="3600" b="1" i="1" dirty="0" smtClean="0">
                <a:solidFill>
                  <a:srgbClr val="FF0000"/>
                </a:solidFill>
              </a:rPr>
              <a:t> Ольга Владимировна,</a:t>
            </a:r>
            <a:endParaRPr lang="ru-RU" sz="3600" dirty="0" smtClean="0">
              <a:solidFill>
                <a:srgbClr val="FF0000"/>
              </a:solidFill>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учитель математики первой квалификационной категории</a:t>
            </a:r>
            <a:endParaRPr lang="ru-RU" sz="1600" dirty="0" smtClean="0">
              <a:latin typeface="Arial" pitchFamily="34" charset="0"/>
              <a:cs typeface="Arial" pitchFamily="34" charset="0"/>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МКОУ </a:t>
            </a:r>
            <a:r>
              <a:rPr lang="ru-RU" sz="1600" b="1" dirty="0" err="1" smtClean="0">
                <a:latin typeface="Times New Roman" pitchFamily="18" charset="0"/>
                <a:ea typeface="Times New Roman" pitchFamily="18" charset="0"/>
                <a:cs typeface="Times New Roman" pitchFamily="18" charset="0"/>
              </a:rPr>
              <a:t>Новоярковская</a:t>
            </a:r>
            <a:r>
              <a:rPr lang="ru-RU" sz="1600" b="1" dirty="0" smtClean="0">
                <a:latin typeface="Times New Roman" pitchFamily="18" charset="0"/>
                <a:ea typeface="Times New Roman" pitchFamily="18" charset="0"/>
                <a:cs typeface="Times New Roman" pitchFamily="18" charset="0"/>
              </a:rPr>
              <a:t> СОШ Барабинского района Новосибирской области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4286216" y="1714488"/>
            <a:ext cx="48577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a:t>
            </a:r>
          </a:p>
        </p:txBody>
      </p:sp>
      <p:sp>
        <p:nvSpPr>
          <p:cNvPr id="17412" name="Rectangle 4"/>
          <p:cNvSpPr>
            <a:spLocks noChangeArrowheads="1"/>
          </p:cNvSpPr>
          <p:nvPr/>
        </p:nvSpPr>
        <p:spPr bwMode="auto">
          <a:xfrm>
            <a:off x="4143372" y="1214423"/>
            <a:ext cx="4714908" cy="56435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Гонтар</a:t>
            </a:r>
            <a:r>
              <a:rPr lang="ru-RU" sz="1200" dirty="0" smtClean="0">
                <a:latin typeface="Times New Roman" pitchFamily="18" charset="0"/>
                <a:cs typeface="Times New Roman" pitchFamily="18" charset="0"/>
              </a:rPr>
              <a:t> О.В.- компетентный, инициативный учитель, с высоким творческим потенциалом. Её отличают демократический стиль, принципиальность, требовательность к себе, большая трудоспособность. Осуществляя дифференцированный подход в обучении, развивает математические способности и формирует прочные знания и умения обучающихся. </a:t>
            </a:r>
          </a:p>
          <a:p>
            <a:pPr algn="just"/>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Гонтар</a:t>
            </a:r>
            <a:r>
              <a:rPr lang="ru-RU" sz="1200" dirty="0" smtClean="0">
                <a:latin typeface="Times New Roman" pitchFamily="18" charset="0"/>
                <a:cs typeface="Times New Roman" pitchFamily="18" charset="0"/>
              </a:rPr>
              <a:t> О.В. руководит проектно-исследовательской деятельностью обучающихся. Работы по темам «Математика и </a:t>
            </a:r>
            <a:r>
              <a:rPr lang="en-US" sz="1200" dirty="0" smtClean="0">
                <a:latin typeface="Times New Roman" pitchFamily="18" charset="0"/>
                <a:cs typeface="Times New Roman" pitchFamily="18" charset="0"/>
              </a:rPr>
              <a:t>Lego</a:t>
            </a:r>
            <a:r>
              <a:rPr lang="ru-RU" sz="1200" dirty="0" smtClean="0">
                <a:latin typeface="Times New Roman" pitchFamily="18" charset="0"/>
                <a:cs typeface="Times New Roman" pitchFamily="18" charset="0"/>
              </a:rPr>
              <a:t>-конструктор» (участник, 2023 г.), «Комната </a:t>
            </a:r>
            <a:r>
              <a:rPr lang="ru-RU" sz="1200" dirty="0" err="1" smtClean="0">
                <a:latin typeface="Times New Roman" pitchFamily="18" charset="0"/>
                <a:cs typeface="Times New Roman" pitchFamily="18" charset="0"/>
              </a:rPr>
              <a:t>Эймса</a:t>
            </a:r>
            <a:r>
              <a:rPr lang="ru-RU" sz="1200" dirty="0" smtClean="0">
                <a:latin typeface="Times New Roman" pitchFamily="18" charset="0"/>
                <a:cs typeface="Times New Roman" pitchFamily="18" charset="0"/>
              </a:rPr>
              <a:t>» (лауреат, 2023 г.) были достойно представлены на районном конкурсе творческих исследовательских и проектных работ школьников. </a:t>
            </a:r>
          </a:p>
          <a:p>
            <a:pPr algn="just"/>
            <a:r>
              <a:rPr lang="ru-RU" sz="1200" dirty="0" smtClean="0">
                <a:latin typeface="Times New Roman" pitchFamily="18" charset="0"/>
                <a:cs typeface="Times New Roman" pitchFamily="18" charset="0"/>
              </a:rPr>
              <a:t>       Её дети являются активными участниками и победителями конкурсов различных уровней.  Всероссийские (дистанционные): «Олимпиада по математике для 5 класса» проекта </a:t>
            </a:r>
            <a:r>
              <a:rPr lang="en-US" sz="1200" dirty="0" err="1" smtClean="0">
                <a:latin typeface="Times New Roman" pitchFamily="18" charset="0"/>
                <a:cs typeface="Times New Roman" pitchFamily="18" charset="0"/>
              </a:rPr>
              <a:t>videuroki</a:t>
            </a:r>
            <a:r>
              <a:rPr lang="ru-RU" sz="1200" dirty="0" smtClean="0">
                <a:latin typeface="Times New Roman" pitchFamily="18" charset="0"/>
                <a:cs typeface="Times New Roman" pitchFamily="18" charset="0"/>
              </a:rPr>
              <a:t>.</a:t>
            </a:r>
            <a:r>
              <a:rPr lang="en-US" sz="1200" dirty="0" smtClean="0">
                <a:latin typeface="Times New Roman" pitchFamily="18" charset="0"/>
                <a:cs typeface="Times New Roman" pitchFamily="18" charset="0"/>
              </a:rPr>
              <a:t>net</a:t>
            </a:r>
            <a:r>
              <a:rPr lang="ru-RU" sz="1200" dirty="0" smtClean="0">
                <a:latin typeface="Times New Roman" pitchFamily="18" charset="0"/>
                <a:cs typeface="Times New Roman" pitchFamily="18" charset="0"/>
              </a:rPr>
              <a:t> (диплом </a:t>
            </a:r>
            <a:r>
              <a:rPr lang="en-US" sz="1200" dirty="0" smtClean="0">
                <a:latin typeface="Times New Roman" pitchFamily="18" charset="0"/>
                <a:cs typeface="Times New Roman" pitchFamily="18" charset="0"/>
              </a:rPr>
              <a:t>I</a:t>
            </a:r>
            <a:r>
              <a:rPr lang="ru-RU" sz="1200" dirty="0" smtClean="0">
                <a:latin typeface="Times New Roman" pitchFamily="18" charset="0"/>
                <a:cs typeface="Times New Roman" pitchFamily="18" charset="0"/>
              </a:rPr>
              <a:t> степени, 2022 г.),  викторина для 5-6 класса «Финансовый мир» проекта </a:t>
            </a:r>
            <a:r>
              <a:rPr lang="en-US" sz="1200" dirty="0" err="1" smtClean="0">
                <a:latin typeface="Times New Roman" pitchFamily="18" charset="0"/>
                <a:cs typeface="Times New Roman" pitchFamily="18" charset="0"/>
              </a:rPr>
              <a:t>videuroki</a:t>
            </a:r>
            <a:r>
              <a:rPr lang="ru-RU" sz="1200" dirty="0" smtClean="0">
                <a:latin typeface="Times New Roman" pitchFamily="18" charset="0"/>
                <a:cs typeface="Times New Roman" pitchFamily="18" charset="0"/>
              </a:rPr>
              <a:t>.</a:t>
            </a:r>
            <a:r>
              <a:rPr lang="en-US" sz="1200" dirty="0" smtClean="0">
                <a:latin typeface="Times New Roman" pitchFamily="18" charset="0"/>
                <a:cs typeface="Times New Roman" pitchFamily="18" charset="0"/>
              </a:rPr>
              <a:t>net</a:t>
            </a:r>
            <a:r>
              <a:rPr lang="ru-RU" sz="1200" dirty="0" smtClean="0">
                <a:latin typeface="Times New Roman" pitchFamily="18" charset="0"/>
                <a:cs typeface="Times New Roman" pitchFamily="18" charset="0"/>
              </a:rPr>
              <a:t> (дипломы </a:t>
            </a:r>
            <a:r>
              <a:rPr lang="en-US" sz="1200" dirty="0" smtClean="0">
                <a:latin typeface="Times New Roman" pitchFamily="18" charset="0"/>
                <a:cs typeface="Times New Roman" pitchFamily="18" charset="0"/>
              </a:rPr>
              <a:t>I</a:t>
            </a:r>
            <a:r>
              <a:rPr lang="ru-RU" sz="1200" dirty="0" smtClean="0">
                <a:latin typeface="Times New Roman" pitchFamily="18" charset="0"/>
                <a:cs typeface="Times New Roman" pitchFamily="18" charset="0"/>
              </a:rPr>
              <a:t> степени (3), 2022 г.),  олимпиада </a:t>
            </a:r>
            <a:r>
              <a:rPr lang="en-US" sz="1200" dirty="0" err="1" smtClean="0">
                <a:latin typeface="Times New Roman" pitchFamily="18" charset="0"/>
                <a:cs typeface="Times New Roman" pitchFamily="18" charset="0"/>
              </a:rPr>
              <a:t>compedu</a:t>
            </a:r>
            <a:r>
              <a:rPr lang="ru-RU" sz="1200" dirty="0" smtClean="0">
                <a:latin typeface="Times New Roman" pitchFamily="18" charset="0"/>
                <a:cs typeface="Times New Roman" pitchFamily="18" charset="0"/>
              </a:rPr>
              <a:t>.</a:t>
            </a:r>
            <a:r>
              <a:rPr lang="en-US" sz="1200" dirty="0" err="1" smtClean="0">
                <a:latin typeface="Times New Roman" pitchFamily="18" charset="0"/>
                <a:cs typeface="Times New Roman" pitchFamily="18" charset="0"/>
              </a:rPr>
              <a:t>ru</a:t>
            </a:r>
            <a:r>
              <a:rPr lang="ru-RU" sz="1200" dirty="0" smtClean="0">
                <a:latin typeface="Times New Roman" pitchFamily="18" charset="0"/>
                <a:cs typeface="Times New Roman" pitchFamily="18" charset="0"/>
              </a:rPr>
              <a:t>  «Математика» (дипломы </a:t>
            </a:r>
            <a:r>
              <a:rPr lang="en-US" sz="1200" dirty="0" smtClean="0">
                <a:latin typeface="Times New Roman" pitchFamily="18" charset="0"/>
                <a:cs typeface="Times New Roman" pitchFamily="18" charset="0"/>
              </a:rPr>
              <a:t>I</a:t>
            </a:r>
            <a:r>
              <a:rPr lang="ru-RU" sz="1200" dirty="0" smtClean="0">
                <a:latin typeface="Times New Roman" pitchFamily="18" charset="0"/>
                <a:cs typeface="Times New Roman" pitchFamily="18" charset="0"/>
              </a:rPr>
              <a:t> степени (3), </a:t>
            </a:r>
            <a:r>
              <a:rPr lang="en-US" sz="1200" dirty="0" smtClean="0">
                <a:latin typeface="Times New Roman" pitchFamily="18" charset="0"/>
                <a:cs typeface="Times New Roman" pitchFamily="18" charset="0"/>
              </a:rPr>
              <a:t>II</a:t>
            </a:r>
            <a:r>
              <a:rPr lang="ru-RU" sz="1200" dirty="0" smtClean="0">
                <a:latin typeface="Times New Roman" pitchFamily="18" charset="0"/>
                <a:cs typeface="Times New Roman" pitchFamily="18" charset="0"/>
              </a:rPr>
              <a:t> степени (3), 2022 г.), </a:t>
            </a:r>
            <a:r>
              <a:rPr lang="ru-RU" sz="1200" dirty="0" err="1" smtClean="0">
                <a:latin typeface="Times New Roman" pitchFamily="18" charset="0"/>
                <a:cs typeface="Times New Roman" pitchFamily="18" charset="0"/>
              </a:rPr>
              <a:t>онлайн-олимпиада</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Учи.ру</a:t>
            </a:r>
            <a:r>
              <a:rPr lang="ru-RU" sz="1200" dirty="0" smtClean="0">
                <a:latin typeface="Times New Roman" pitchFamily="18" charset="0"/>
                <a:cs typeface="Times New Roman" pitchFamily="18" charset="0"/>
              </a:rPr>
              <a:t> по математике (дипломы победителей (15), 2023 г.). Районные: математический турнир «Царица наук» диплом </a:t>
            </a:r>
            <a:r>
              <a:rPr lang="en-US" sz="1200" dirty="0" smtClean="0">
                <a:latin typeface="Times New Roman" pitchFamily="18" charset="0"/>
                <a:cs typeface="Times New Roman" pitchFamily="18" charset="0"/>
              </a:rPr>
              <a:t>III </a:t>
            </a:r>
            <a:r>
              <a:rPr lang="ru-RU" sz="1200" dirty="0" smtClean="0">
                <a:latin typeface="Times New Roman" pitchFamily="18" charset="0"/>
                <a:cs typeface="Times New Roman" pitchFamily="18" charset="0"/>
              </a:rPr>
              <a:t>степени, 2023 г.)</a:t>
            </a:r>
          </a:p>
          <a:p>
            <a:pPr algn="just"/>
            <a:r>
              <a:rPr lang="ru-RU" sz="1200" dirty="0" smtClean="0">
                <a:latin typeface="Times New Roman" pitchFamily="18" charset="0"/>
                <a:cs typeface="Times New Roman" pitchFamily="18" charset="0"/>
              </a:rPr>
              <a:t>       Ольга Владимировна является активным участником педагогических конкурсов. Приняла участие в </a:t>
            </a:r>
            <a:r>
              <a:rPr lang="en-US" sz="1200" dirty="0" smtClean="0">
                <a:latin typeface="Times New Roman" pitchFamily="18" charset="0"/>
                <a:cs typeface="Times New Roman" pitchFamily="18" charset="0"/>
              </a:rPr>
              <a:t>XIV</a:t>
            </a:r>
            <a:r>
              <a:rPr lang="ru-RU" sz="1200" dirty="0" smtClean="0">
                <a:latin typeface="Times New Roman" pitchFamily="18" charset="0"/>
                <a:cs typeface="Times New Roman" pitchFamily="18" charset="0"/>
              </a:rPr>
              <a:t> Открытом межрегиональном конкурсе методических материалов «Секрет успеха» с работой  по теме «Современный урок математики без границ» в номинации «Цифровая среда – траектория развития» (диплом </a:t>
            </a:r>
            <a:r>
              <a:rPr lang="en-US" sz="1200" dirty="0" smtClean="0">
                <a:latin typeface="Times New Roman" pitchFamily="18" charset="0"/>
                <a:cs typeface="Times New Roman" pitchFamily="18" charset="0"/>
              </a:rPr>
              <a:t>III</a:t>
            </a:r>
            <a:r>
              <a:rPr lang="ru-RU" sz="1200" dirty="0" smtClean="0">
                <a:latin typeface="Times New Roman" pitchFamily="18" charset="0"/>
                <a:cs typeface="Times New Roman" pitchFamily="18" charset="0"/>
              </a:rPr>
              <a:t> степени, 2023 г.). </a:t>
            </a:r>
          </a:p>
          <a:p>
            <a:pPr algn="just"/>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Гонтар</a:t>
            </a:r>
            <a:r>
              <a:rPr lang="ru-RU" sz="1200" dirty="0" smtClean="0">
                <a:latin typeface="Times New Roman" pitchFamily="18" charset="0"/>
                <a:cs typeface="Times New Roman" pitchFamily="18" charset="0"/>
              </a:rPr>
              <a:t> О.В. в 2022-2023 учебном году участвовала в реализации регионального проекта «Сетевой учитель Новосибирской области» в роли сетевого педагога. </a:t>
            </a:r>
          </a:p>
          <a:p>
            <a:pPr algn="just"/>
            <a:r>
              <a:rPr lang="ru-RU" sz="1200" dirty="0" smtClean="0">
                <a:latin typeface="Times New Roman" pitchFamily="18" charset="0"/>
                <a:cs typeface="Times New Roman" pitchFamily="18" charset="0"/>
              </a:rPr>
              <a:t>         </a:t>
            </a:r>
          </a:p>
        </p:txBody>
      </p:sp>
      <p:pic>
        <p:nvPicPr>
          <p:cNvPr id="14337" name="Picture 1"/>
          <p:cNvPicPr>
            <a:picLocks noChangeAspect="1" noChangeArrowheads="1"/>
          </p:cNvPicPr>
          <p:nvPr/>
        </p:nvPicPr>
        <p:blipFill>
          <a:blip r:embed="rId3"/>
          <a:srcRect r="9837"/>
          <a:stretch>
            <a:fillRect/>
          </a:stretch>
        </p:blipFill>
        <p:spPr bwMode="auto">
          <a:xfrm>
            <a:off x="428596" y="1357298"/>
            <a:ext cx="3643839"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ata12.proshkolu.ru/content/media/pic/std/6000000/5100000/5099020-56977be53c9bdd5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4"/>
          <p:cNvSpPr>
            <a:spLocks noChangeArrowheads="1"/>
          </p:cNvSpPr>
          <p:nvPr/>
        </p:nvSpPr>
        <p:spPr bwMode="auto">
          <a:xfrm>
            <a:off x="0" y="214290"/>
            <a:ext cx="9001188"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600" b="1" i="1" dirty="0" err="1" smtClean="0">
                <a:solidFill>
                  <a:srgbClr val="FF0000"/>
                </a:solidFill>
              </a:rPr>
              <a:t>Азгибисова</a:t>
            </a:r>
            <a:r>
              <a:rPr lang="ru-RU" sz="3600" b="1" i="1" dirty="0" smtClean="0">
                <a:solidFill>
                  <a:srgbClr val="FF0000"/>
                </a:solidFill>
              </a:rPr>
              <a:t> Марина Ивановна,</a:t>
            </a:r>
            <a:endParaRPr lang="ru-RU" sz="3600" dirty="0" smtClean="0">
              <a:solidFill>
                <a:srgbClr val="FF0000"/>
              </a:solidFill>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учитель русского языка и литературы первой квалификационной категории</a:t>
            </a:r>
            <a:endParaRPr lang="ru-RU" sz="1600" dirty="0" smtClean="0">
              <a:latin typeface="Arial" pitchFamily="34" charset="0"/>
              <a:cs typeface="Arial" pitchFamily="34" charset="0"/>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МКОУ Новониколаевская СОШ Барабинского района Новосибирской области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4286216" y="1714488"/>
            <a:ext cx="48577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a:t>
            </a:r>
          </a:p>
        </p:txBody>
      </p:sp>
      <p:sp>
        <p:nvSpPr>
          <p:cNvPr id="17412" name="Rectangle 4"/>
          <p:cNvSpPr>
            <a:spLocks noChangeArrowheads="1"/>
          </p:cNvSpPr>
          <p:nvPr/>
        </p:nvSpPr>
        <p:spPr bwMode="auto">
          <a:xfrm>
            <a:off x="4143372" y="1357299"/>
            <a:ext cx="4714908"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Марина Ивановна - творческий и целеустремлённый педагог. Эффективно применяет современные образовательные  технологии  в практической деятельности, что позволило ей добиться следующих результатов: абсолютная успеваемость по русскому языку и литературе стабильна (100%), качество образования по русскому языку стабильно и составляет 42%.  Абсолютная успеваемость государственной итоговой аттестации по русскому языку составляет 100% в 9 и 11 классах. Качественная успеваемость государственной итоговой аттестации по русскому языку в 9 классе составила в 2022 г. 100%. </a:t>
            </a:r>
          </a:p>
          <a:p>
            <a:pPr algn="just"/>
            <a:r>
              <a:rPr lang="ru-RU" sz="1200" dirty="0" smtClean="0">
                <a:latin typeface="Times New Roman" pitchFamily="18" charset="0"/>
                <a:cs typeface="Times New Roman" pitchFamily="18" charset="0"/>
              </a:rPr>
              <a:t>      Учащиеся постоянно участвуют в конкурсах разных уровней, среди них есть победители и призеры: Всероссийский конкурс «Портрет твоего края» (2022 г. - муниципальный этап – диплом 1 степени, региональный этап – диплом 2 степени); муниципальный этап Всероссийского конкурса сочинений «Без срока давности» (2023 г. – диплом 3 степени).</a:t>
            </a:r>
          </a:p>
          <a:p>
            <a:pPr algn="just"/>
            <a:r>
              <a:rPr lang="ru-RU" sz="1200" dirty="0" smtClean="0">
                <a:latin typeface="Times New Roman" pitchFamily="18" charset="0"/>
                <a:cs typeface="Times New Roman" pitchFamily="18" charset="0"/>
              </a:rPr>
              <a:t>     В должности классного руководителя Марина Ивановна работает 6 лет. Работу классного руководителя выполняет профессионально, тесно сотрудничает с родителями учащихся, способствует социализации детей, вовлекает родителей во внеклассные мероприятия. </a:t>
            </a:r>
          </a:p>
          <a:p>
            <a:pPr algn="just"/>
            <a:r>
              <a:rPr lang="ru-RU" sz="1200" dirty="0" smtClean="0">
                <a:latin typeface="Times New Roman" pitchFamily="18" charset="0"/>
                <a:cs typeface="Times New Roman" pitchFamily="18" charset="0"/>
              </a:rPr>
              <a:t>    Педагог участвует в профессиональных дистанционных конкурсах: «Педагогическая эрудиция» (2022 г. - 1 место); «Грамматика и лексикология русского языка» и «Античная литература» (2023 г. - сертификаты участника); «Педагогический триумф» (2022 г.- сертификат участника).</a:t>
            </a:r>
          </a:p>
          <a:p>
            <a:pPr algn="just"/>
            <a:r>
              <a:rPr lang="ru-RU" sz="1200" dirty="0" smtClean="0">
                <a:latin typeface="Times New Roman" pitchFamily="18" charset="0"/>
                <a:cs typeface="Times New Roman" pitchFamily="18" charset="0"/>
              </a:rPr>
              <a:t>     Марина Ивановна награждена Благодарностью Управления образования администрации Барабинского района в 2022г.</a:t>
            </a:r>
          </a:p>
          <a:p>
            <a:pPr algn="just"/>
            <a:endParaRPr lang="ru-RU" sz="1200" dirty="0" smtClean="0">
              <a:latin typeface="Times New Roman" pitchFamily="18" charset="0"/>
              <a:cs typeface="Times New Roman" pitchFamily="18" charset="0"/>
            </a:endParaRPr>
          </a:p>
          <a:p>
            <a:pPr algn="just"/>
            <a:endParaRPr lang="ru-RU" sz="1200" dirty="0" smtClean="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p:txBody>
      </p:sp>
      <p:pic>
        <p:nvPicPr>
          <p:cNvPr id="2050" name="Picture 2" descr="C:\Users\Ulja\AppData\Local\Temp\Rar$DI00.010\Азгибисова М.И..jpg"/>
          <p:cNvPicPr>
            <a:picLocks noChangeAspect="1" noChangeArrowheads="1"/>
          </p:cNvPicPr>
          <p:nvPr/>
        </p:nvPicPr>
        <p:blipFill>
          <a:blip r:embed="rId3"/>
          <a:srcRect/>
          <a:stretch>
            <a:fillRect/>
          </a:stretch>
        </p:blipFill>
        <p:spPr bwMode="auto">
          <a:xfrm>
            <a:off x="642910" y="1500174"/>
            <a:ext cx="3347401" cy="471490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ata12.proshkolu.ru/content/media/pic/std/6000000/5100000/5099020-56977be53c9bdd5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4"/>
          <p:cNvSpPr>
            <a:spLocks noChangeArrowheads="1"/>
          </p:cNvSpPr>
          <p:nvPr/>
        </p:nvSpPr>
        <p:spPr bwMode="auto">
          <a:xfrm>
            <a:off x="0" y="214290"/>
            <a:ext cx="900118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600" b="1" i="1" dirty="0" smtClean="0">
                <a:solidFill>
                  <a:srgbClr val="FF0000"/>
                </a:solidFill>
              </a:rPr>
              <a:t>Моргун Татьяна Владимировна,</a:t>
            </a:r>
            <a:endParaRPr lang="ru-RU" sz="3600" dirty="0" smtClean="0">
              <a:solidFill>
                <a:srgbClr val="FF0000"/>
              </a:solidFill>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учитель  русского языка и литературы высшей квалификационной категории</a:t>
            </a:r>
            <a:endParaRPr lang="ru-RU" sz="1600" dirty="0" smtClean="0">
              <a:latin typeface="Arial" pitchFamily="34" charset="0"/>
              <a:cs typeface="Arial" pitchFamily="34" charset="0"/>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филиала МКОУ </a:t>
            </a:r>
            <a:r>
              <a:rPr lang="ru-RU" sz="1600" b="1" dirty="0" err="1" smtClean="0">
                <a:latin typeface="Times New Roman" pitchFamily="18" charset="0"/>
                <a:ea typeface="Times New Roman" pitchFamily="18" charset="0"/>
                <a:cs typeface="Times New Roman" pitchFamily="18" charset="0"/>
              </a:rPr>
              <a:t>Таскаевская</a:t>
            </a:r>
            <a:r>
              <a:rPr lang="ru-RU" sz="1600" b="1" dirty="0" smtClean="0">
                <a:latin typeface="Times New Roman" pitchFamily="18" charset="0"/>
                <a:ea typeface="Times New Roman" pitchFamily="18" charset="0"/>
                <a:cs typeface="Times New Roman" pitchFamily="18" charset="0"/>
              </a:rPr>
              <a:t> </a:t>
            </a:r>
            <a:r>
              <a:rPr lang="ru-RU" sz="1600" b="1" dirty="0" err="1" smtClean="0">
                <a:latin typeface="Times New Roman" pitchFamily="18" charset="0"/>
                <a:ea typeface="Times New Roman" pitchFamily="18" charset="0"/>
                <a:cs typeface="Times New Roman" pitchFamily="18" charset="0"/>
              </a:rPr>
              <a:t>СОШ-Бакмасихинская</a:t>
            </a:r>
            <a:r>
              <a:rPr lang="ru-RU" sz="1600" b="1" dirty="0" smtClean="0">
                <a:latin typeface="Times New Roman" pitchFamily="18" charset="0"/>
                <a:ea typeface="Times New Roman" pitchFamily="18" charset="0"/>
                <a:cs typeface="Times New Roman" pitchFamily="18" charset="0"/>
              </a:rPr>
              <a:t> СОШ</a:t>
            </a: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 Барабинского района Новосибирской области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4286216" y="1714488"/>
            <a:ext cx="48577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a:t>
            </a:r>
          </a:p>
        </p:txBody>
      </p:sp>
      <p:sp>
        <p:nvSpPr>
          <p:cNvPr id="11" name="Rectangle 4"/>
          <p:cNvSpPr>
            <a:spLocks noChangeArrowheads="1"/>
          </p:cNvSpPr>
          <p:nvPr/>
        </p:nvSpPr>
        <p:spPr bwMode="auto">
          <a:xfrm>
            <a:off x="3929058" y="1571612"/>
            <a:ext cx="485778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Татьяна Владимировна присущи гражданская ответственность и преданность выбранной профессии, высокая трудовая дисциплина. На протяжении ряда лет ее ученики показывают стабильно хорошие  результаты обучения (при 100% сдаче ОГЭ, 67% качества в 2022 году.</a:t>
            </a:r>
          </a:p>
          <a:p>
            <a:pPr algn="just"/>
            <a:r>
              <a:rPr lang="ru-RU" sz="1200" dirty="0" smtClean="0">
                <a:latin typeface="Times New Roman" pitchFamily="18" charset="0"/>
                <a:cs typeface="Times New Roman" pitchFamily="18" charset="0"/>
              </a:rPr>
              <a:t>        Учитель постоянно совершенствует своё профессиональное мастерство: повышает уровень педагогической деятельности на курсах базового повышения квалификации, является участником Всероссийских педагогических видеоконференций и </a:t>
            </a:r>
            <a:r>
              <a:rPr lang="ru-RU" sz="1200" dirty="0" err="1" smtClean="0">
                <a:latin typeface="Times New Roman" pitchFamily="18" charset="0"/>
                <a:cs typeface="Times New Roman" pitchFamily="18" charset="0"/>
              </a:rPr>
              <a:t>вебинаров</a:t>
            </a:r>
            <a:r>
              <a:rPr lang="ru-RU" sz="1200" dirty="0" smtClean="0">
                <a:latin typeface="Times New Roman" pitchFamily="18" charset="0"/>
                <a:cs typeface="Times New Roman" pitchFamily="18" charset="0"/>
              </a:rPr>
              <a:t>, публикует авторские разработки по русскому языку и литературе.</a:t>
            </a:r>
          </a:p>
          <a:p>
            <a:pPr algn="just"/>
            <a:r>
              <a:rPr lang="ru-RU" sz="1200" dirty="0" smtClean="0">
                <a:latin typeface="Times New Roman" pitchFamily="18" charset="0"/>
                <a:cs typeface="Times New Roman" pitchFamily="18" charset="0"/>
              </a:rPr>
              <a:t>      Моргун Т.В. участник Всероссийского профессионального конкурса «Флагманы образования. Школа». В 2022 году педагог стала призером </a:t>
            </a:r>
            <a:r>
              <a:rPr lang="en-US" sz="1200" dirty="0" smtClean="0">
                <a:latin typeface="Times New Roman" pitchFamily="18" charset="0"/>
                <a:cs typeface="Times New Roman" pitchFamily="18" charset="0"/>
              </a:rPr>
              <a:t>III</a:t>
            </a:r>
            <a:r>
              <a:rPr lang="ru-RU" sz="1200" dirty="0" smtClean="0">
                <a:latin typeface="Times New Roman" pitchFamily="18" charset="0"/>
                <a:cs typeface="Times New Roman" pitchFamily="18" charset="0"/>
              </a:rPr>
              <a:t> регионального конкурса инновационных педагогических проектов «Сельский учитель Новосибирской области и Беловодского района Луганской Народной Республики» в рамках федерального партийного  проекта «Новая школа» в номинации «Социальные практики с опорой на проект «</a:t>
            </a:r>
            <a:r>
              <a:rPr lang="ru-RU" sz="1200" dirty="0" err="1" smtClean="0">
                <a:latin typeface="Times New Roman" pitchFamily="18" charset="0"/>
                <a:cs typeface="Times New Roman" pitchFamily="18" charset="0"/>
              </a:rPr>
              <a:t>Киноуроки</a:t>
            </a:r>
            <a:r>
              <a:rPr lang="ru-RU" sz="1200" dirty="0" smtClean="0">
                <a:latin typeface="Times New Roman" pitchFamily="18" charset="0"/>
                <a:cs typeface="Times New Roman" pitchFamily="18" charset="0"/>
              </a:rPr>
              <a:t> в школах РФ».</a:t>
            </a:r>
          </a:p>
          <a:p>
            <a:pPr algn="just"/>
            <a:r>
              <a:rPr lang="ru-RU" sz="1200" dirty="0" smtClean="0">
                <a:latin typeface="Times New Roman" pitchFamily="18" charset="0"/>
                <a:cs typeface="Times New Roman" pitchFamily="18" charset="0"/>
              </a:rPr>
              <a:t>      Моргун Т.В. в 2022-2023 учебном году отмечена благодарственным письмом министерства образования Новосибирской области за активное участие в конкурсе «Сельский учитель Новосибирской области и Беловодского района Луганской Народной Республики» в рамках федерального партийного  проекта «Новая школа», дипломом регионального исполнительного комитета Новосибирского регионального отделения партии «Единая Россия» за участие в конкурсе «Сельский учитель», благодарственным письмом Главы Барабинского района Новосибирской области за проявленное уважение к историческому и культурному прошлому Барабинского района и развитие у учащихся познавательного интереса в области краеведения 2022 год. </a:t>
            </a:r>
          </a:p>
          <a:p>
            <a:pPr algn="just"/>
            <a:endParaRPr lang="ru-RU" sz="1200" dirty="0" smtClean="0">
              <a:latin typeface="Times New Roman" pitchFamily="18" charset="0"/>
              <a:cs typeface="Times New Roman" pitchFamily="18" charset="0"/>
            </a:endParaRPr>
          </a:p>
          <a:p>
            <a:pPr algn="just"/>
            <a:endParaRPr lang="ru-RU" sz="1200" dirty="0" smtClean="0">
              <a:latin typeface="Times New Roman" pitchFamily="18" charset="0"/>
              <a:cs typeface="Times New Roman" pitchFamily="18" charset="0"/>
            </a:endParaRPr>
          </a:p>
          <a:p>
            <a:endParaRPr lang="ru-RU" sz="1200" dirty="0" smtClean="0"/>
          </a:p>
          <a:p>
            <a:pPr algn="just"/>
            <a:endParaRPr lang="ru-RU" sz="1200" dirty="0">
              <a:latin typeface="Times New Roman" pitchFamily="18" charset="0"/>
              <a:cs typeface="Times New Roman" pitchFamily="18" charset="0"/>
            </a:endParaRPr>
          </a:p>
        </p:txBody>
      </p:sp>
      <p:pic>
        <p:nvPicPr>
          <p:cNvPr id="3074" name="Picture 2" descr="C:\Users\Ulja\AppData\Local\Temp\Rar$DI00.817\фотография2.jpg"/>
          <p:cNvPicPr>
            <a:picLocks noChangeAspect="1" noChangeArrowheads="1"/>
          </p:cNvPicPr>
          <p:nvPr/>
        </p:nvPicPr>
        <p:blipFill>
          <a:blip r:embed="rId3"/>
          <a:srcRect/>
          <a:stretch>
            <a:fillRect/>
          </a:stretch>
        </p:blipFill>
        <p:spPr bwMode="auto">
          <a:xfrm>
            <a:off x="428596" y="1643049"/>
            <a:ext cx="3353889" cy="462620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ata12.proshkolu.ru/content/media/pic/std/6000000/5100000/5099020-56977be53c9bdd5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4"/>
          <p:cNvSpPr>
            <a:spLocks noChangeArrowheads="1"/>
          </p:cNvSpPr>
          <p:nvPr/>
        </p:nvSpPr>
        <p:spPr bwMode="auto">
          <a:xfrm>
            <a:off x="0" y="214290"/>
            <a:ext cx="9001188"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600" b="1" i="1" dirty="0" smtClean="0">
                <a:solidFill>
                  <a:srgbClr val="FF0000"/>
                </a:solidFill>
              </a:rPr>
              <a:t>Крузе Диана Михайловна,</a:t>
            </a:r>
            <a:endParaRPr lang="ru-RU" sz="3600" dirty="0" smtClean="0">
              <a:solidFill>
                <a:srgbClr val="FF0000"/>
              </a:solidFill>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учитель  начальных классов высшей квалификационной категории</a:t>
            </a:r>
            <a:endParaRPr lang="ru-RU" sz="1600" dirty="0" smtClean="0">
              <a:latin typeface="Arial" pitchFamily="34" charset="0"/>
              <a:cs typeface="Arial" pitchFamily="34" charset="0"/>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МКОУ </a:t>
            </a:r>
            <a:r>
              <a:rPr lang="ru-RU" sz="1600" b="1" dirty="0" err="1" smtClean="0">
                <a:latin typeface="Times New Roman" pitchFamily="18" charset="0"/>
                <a:ea typeface="Times New Roman" pitchFamily="18" charset="0"/>
                <a:cs typeface="Times New Roman" pitchFamily="18" charset="0"/>
              </a:rPr>
              <a:t>Тополевская</a:t>
            </a:r>
            <a:r>
              <a:rPr lang="ru-RU" sz="1600" b="1" dirty="0" smtClean="0">
                <a:latin typeface="Times New Roman" pitchFamily="18" charset="0"/>
                <a:ea typeface="Times New Roman" pitchFamily="18" charset="0"/>
                <a:cs typeface="Times New Roman" pitchFamily="18" charset="0"/>
              </a:rPr>
              <a:t> ООШ Барабинского района Новосибирской области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4286216" y="1714488"/>
            <a:ext cx="48577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a:t>
            </a:r>
          </a:p>
        </p:txBody>
      </p:sp>
      <p:sp>
        <p:nvSpPr>
          <p:cNvPr id="11" name="Rectangle 4"/>
          <p:cNvSpPr>
            <a:spLocks noChangeArrowheads="1"/>
          </p:cNvSpPr>
          <p:nvPr/>
        </p:nvSpPr>
        <p:spPr bwMode="auto">
          <a:xfrm>
            <a:off x="4143372" y="1285860"/>
            <a:ext cx="464347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Диана Михайловна - опытный и талантливый педагог, в совершенстве владеющий современными формами работы, умело внедряющий в учебный процесс инновационные технологии. Под её руководством обучающиеся успешно реализуют исследовательскую деятельность, выступая на районных конкурсах: 2022 – Почётная грамота 2 место, на межшкольной олимпиаде учеников начальной школы; 2023г. - 2 место. В мае 2023 г. команда «Почемучки» стала победителем муниципального этапа Всероссийской олимпиады «Технологии успеха» в  номинации категория 7-11 лет </a:t>
            </a:r>
          </a:p>
          <a:p>
            <a:pPr algn="just"/>
            <a:r>
              <a:rPr lang="ru-RU" sz="1200" dirty="0" smtClean="0">
                <a:latin typeface="Times New Roman" pitchFamily="18" charset="0"/>
                <a:cs typeface="Times New Roman" pitchFamily="18" charset="0"/>
              </a:rPr>
              <a:t>      Большое внимание педагог уделяет контролю и учету знаний учащихся. Качество успеваемости растет с 60% в 2021 до  85% в 2023г, степень </a:t>
            </a:r>
            <a:r>
              <a:rPr lang="ru-RU" sz="1200" dirty="0" err="1" smtClean="0">
                <a:latin typeface="Times New Roman" pitchFamily="18" charset="0"/>
                <a:cs typeface="Times New Roman" pitchFamily="18" charset="0"/>
              </a:rPr>
              <a:t>обученности</a:t>
            </a:r>
            <a:r>
              <a:rPr lang="ru-RU" sz="1200" dirty="0" smtClean="0">
                <a:latin typeface="Times New Roman" pitchFamily="18" charset="0"/>
                <a:cs typeface="Times New Roman" pitchFamily="18" charset="0"/>
              </a:rPr>
              <a:t> - с 56% в 2021 до 66% в 2023г.</a:t>
            </a:r>
          </a:p>
          <a:p>
            <a:pPr algn="just"/>
            <a:r>
              <a:rPr lang="ru-RU" sz="1200" dirty="0" smtClean="0">
                <a:latin typeface="Times New Roman" pitchFamily="18" charset="0"/>
                <a:cs typeface="Times New Roman" pitchFamily="18" charset="0"/>
              </a:rPr>
              <a:t>     Диана Михайловна была дважды победителем районного конкурса «Учитель года» (2004, 2013,2022 </a:t>
            </a:r>
            <a:r>
              <a:rPr lang="ru-RU" sz="1200" dirty="0" err="1" smtClean="0">
                <a:latin typeface="Times New Roman" pitchFamily="18" charset="0"/>
                <a:cs typeface="Times New Roman" pitchFamily="18" charset="0"/>
              </a:rPr>
              <a:t>гг</a:t>
            </a:r>
            <a:r>
              <a:rPr lang="ru-RU" sz="1200" dirty="0" smtClean="0">
                <a:latin typeface="Times New Roman" pitchFamily="18" charset="0"/>
                <a:cs typeface="Times New Roman" pitchFamily="18" charset="0"/>
              </a:rPr>
              <a:t>). За последний год организовала три открытых урока на семинарах и предметных неделях, имеет публикации  методических разработок уроков и внеурочных мероприятий на сайтах в социальной сети взаимовыручки для учителей </a:t>
            </a:r>
            <a:r>
              <a:rPr lang="en-US" sz="1200" dirty="0" err="1" smtClean="0">
                <a:latin typeface="Times New Roman" pitchFamily="18" charset="0"/>
                <a:cs typeface="Times New Roman" pitchFamily="18" charset="0"/>
              </a:rPr>
              <a:t>InfoUrok</a:t>
            </a:r>
            <a:r>
              <a:rPr lang="ru-RU" sz="1200" dirty="0" smtClean="0">
                <a:latin typeface="Times New Roman" pitchFamily="18" charset="0"/>
                <a:cs typeface="Times New Roman" pitchFamily="18" charset="0"/>
              </a:rPr>
              <a:t>.</a:t>
            </a:r>
            <a:r>
              <a:rPr lang="en-US" sz="1200" dirty="0" smtClean="0">
                <a:latin typeface="Times New Roman" pitchFamily="18" charset="0"/>
                <a:cs typeface="Times New Roman" pitchFamily="18" charset="0"/>
              </a:rPr>
              <a:t>RU</a:t>
            </a:r>
            <a:r>
              <a:rPr lang="ru-RU" sz="1200" dirty="0" smtClean="0">
                <a:latin typeface="Times New Roman" pitchFamily="18" charset="0"/>
                <a:cs typeface="Times New Roman" pitchFamily="18" charset="0"/>
              </a:rPr>
              <a:t>  и сайте для учителей   </a:t>
            </a:r>
            <a:r>
              <a:rPr lang="en-US" sz="1200" dirty="0" err="1" smtClean="0">
                <a:latin typeface="Times New Roman" pitchFamily="18" charset="0"/>
                <a:cs typeface="Times New Roman" pitchFamily="18" charset="0"/>
              </a:rPr>
              <a:t>kopilkaurokov</a:t>
            </a:r>
            <a:r>
              <a:rPr lang="ru-RU" sz="1200" dirty="0" smtClean="0">
                <a:latin typeface="Times New Roman" pitchFamily="18" charset="0"/>
                <a:cs typeface="Times New Roman" pitchFamily="18" charset="0"/>
              </a:rPr>
              <a:t>.</a:t>
            </a:r>
            <a:r>
              <a:rPr lang="en-US" sz="1200" dirty="0" err="1" smtClean="0">
                <a:latin typeface="Times New Roman" pitchFamily="18" charset="0"/>
                <a:cs typeface="Times New Roman" pitchFamily="18" charset="0"/>
              </a:rPr>
              <a:t>ru</a:t>
            </a:r>
            <a:r>
              <a:rPr lang="ru-RU" sz="1200" dirty="0" smtClean="0">
                <a:latin typeface="Times New Roman" pitchFamily="18" charset="0"/>
                <a:cs typeface="Times New Roman" pitchFamily="18" charset="0"/>
              </a:rPr>
              <a:t>.  </a:t>
            </a:r>
          </a:p>
          <a:p>
            <a:pPr algn="just"/>
            <a:r>
              <a:rPr lang="ru-RU" sz="1200" dirty="0" smtClean="0">
                <a:latin typeface="Times New Roman" pitchFamily="18" charset="0"/>
                <a:cs typeface="Times New Roman" pitchFamily="18" charset="0"/>
              </a:rPr>
              <a:t>       В 2022-2023 учебном году учитель награжден Благодарственным письмом за участие в конкурсе «Сельский учитель Новосибирской области и Беловодского района ЛНР», Почетной грамотой Главы Барабинского района «За значительные успехи в организации и совершенствовании учебного и воспитательного процесса»</a:t>
            </a:r>
          </a:p>
          <a:p>
            <a:pPr algn="just"/>
            <a:r>
              <a:rPr lang="ru-RU" sz="1200" dirty="0" smtClean="0">
                <a:latin typeface="Times New Roman" pitchFamily="18" charset="0"/>
                <a:cs typeface="Times New Roman" pitchFamily="18" charset="0"/>
              </a:rPr>
              <a:t> </a:t>
            </a:r>
          </a:p>
          <a:p>
            <a:pPr algn="just"/>
            <a:endParaRPr lang="ru-RU" sz="1200" dirty="0">
              <a:latin typeface="Times New Roman" pitchFamily="18" charset="0"/>
              <a:cs typeface="Times New Roman" pitchFamily="18" charset="0"/>
            </a:endParaRPr>
          </a:p>
        </p:txBody>
      </p:sp>
      <p:pic>
        <p:nvPicPr>
          <p:cNvPr id="1026" name="Picture 2" descr="C:\2023 ЩЕРБАКОВА\книга почета педагогов\кто прислал\фото крузе.JPG"/>
          <p:cNvPicPr>
            <a:picLocks noChangeAspect="1" noChangeArrowheads="1"/>
          </p:cNvPicPr>
          <p:nvPr/>
        </p:nvPicPr>
        <p:blipFill>
          <a:blip r:embed="rId3" cstate="print"/>
          <a:srcRect l="20057" r="6399"/>
          <a:stretch>
            <a:fillRect/>
          </a:stretch>
        </p:blipFill>
        <p:spPr bwMode="auto">
          <a:xfrm>
            <a:off x="428596" y="1428736"/>
            <a:ext cx="3714776" cy="489672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ata12.proshkolu.ru/content/media/pic/std/6000000/5100000/5099020-56977be53c9bdd5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4"/>
          <p:cNvSpPr>
            <a:spLocks noChangeArrowheads="1"/>
          </p:cNvSpPr>
          <p:nvPr/>
        </p:nvSpPr>
        <p:spPr bwMode="auto">
          <a:xfrm>
            <a:off x="0" y="285728"/>
            <a:ext cx="9001188"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600" b="1" i="1" dirty="0" err="1" smtClean="0">
                <a:solidFill>
                  <a:srgbClr val="FF0000"/>
                </a:solidFill>
              </a:rPr>
              <a:t>Соплинова</a:t>
            </a:r>
            <a:r>
              <a:rPr lang="ru-RU" sz="3600" b="1" i="1" dirty="0" smtClean="0">
                <a:solidFill>
                  <a:srgbClr val="FF0000"/>
                </a:solidFill>
              </a:rPr>
              <a:t> Надежда Михайловна,</a:t>
            </a:r>
            <a:endParaRPr lang="ru-RU" sz="3600" dirty="0" smtClean="0">
              <a:solidFill>
                <a:srgbClr val="FF0000"/>
              </a:solidFill>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Учитель начальных классов  высшей квалификационной категории</a:t>
            </a:r>
            <a:endParaRPr lang="ru-RU" sz="1600" dirty="0" smtClean="0">
              <a:latin typeface="Arial" pitchFamily="34" charset="0"/>
              <a:cs typeface="Arial" pitchFamily="34" charset="0"/>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МКОУ </a:t>
            </a:r>
            <a:r>
              <a:rPr lang="ru-RU" sz="1600" b="1" dirty="0" err="1" smtClean="0">
                <a:latin typeface="Times New Roman" pitchFamily="18" charset="0"/>
                <a:ea typeface="Times New Roman" pitchFamily="18" charset="0"/>
                <a:cs typeface="Times New Roman" pitchFamily="18" charset="0"/>
              </a:rPr>
              <a:t>Устьянцевская</a:t>
            </a:r>
            <a:r>
              <a:rPr lang="ru-RU" sz="1600" b="1" dirty="0" smtClean="0">
                <a:latin typeface="Times New Roman" pitchFamily="18" charset="0"/>
                <a:ea typeface="Times New Roman" pitchFamily="18" charset="0"/>
                <a:cs typeface="Times New Roman" pitchFamily="18" charset="0"/>
              </a:rPr>
              <a:t> СОШ Барабинского района Новосибирской области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6" name="Picture 2" descr="C:\Users\Ulja\Desktop\Рыхторова В.М..jpg"/>
          <p:cNvPicPr>
            <a:picLocks noChangeAspect="1" noChangeArrowheads="1"/>
          </p:cNvPicPr>
          <p:nvPr/>
        </p:nvPicPr>
        <p:blipFill>
          <a:blip r:embed="rId3" cstate="print"/>
          <a:srcRect/>
          <a:stretch>
            <a:fillRect/>
          </a:stretch>
        </p:blipFill>
        <p:spPr bwMode="auto">
          <a:xfrm>
            <a:off x="-12049124" y="-20383500"/>
            <a:ext cx="7538400" cy="6953132"/>
          </a:xfrm>
          <a:prstGeom prst="rect">
            <a:avLst/>
          </a:prstGeom>
          <a:noFill/>
        </p:spPr>
      </p:pic>
      <p:sp>
        <p:nvSpPr>
          <p:cNvPr id="10" name="Rectangle 5"/>
          <p:cNvSpPr>
            <a:spLocks noChangeArrowheads="1"/>
          </p:cNvSpPr>
          <p:nvPr/>
        </p:nvSpPr>
        <p:spPr bwMode="auto">
          <a:xfrm>
            <a:off x="4286216" y="1714488"/>
            <a:ext cx="48577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a:t>
            </a:r>
          </a:p>
        </p:txBody>
      </p:sp>
      <p:sp>
        <p:nvSpPr>
          <p:cNvPr id="11" name="Rectangle 4"/>
          <p:cNvSpPr>
            <a:spLocks noChangeArrowheads="1"/>
          </p:cNvSpPr>
          <p:nvPr/>
        </p:nvSpPr>
        <p:spPr bwMode="auto">
          <a:xfrm>
            <a:off x="4143372" y="1428736"/>
            <a:ext cx="457203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Надежда Михайловна - опытный, инициативный, ответственный, творчески работающий учитель. Ее уроки проходят живо и интересно, они насыщены огромным содержательным материалом.  По результатам мониторинговых исследований по математике и русскому языку, можно сказать о следующем качестве знаний у обучающихся: по математике – 72 %, а по русскому языку 58% при 100% абсолютной успеваемости.</a:t>
            </a:r>
          </a:p>
          <a:p>
            <a:pPr algn="just"/>
            <a:r>
              <a:rPr lang="ru-RU" sz="1200" dirty="0" smtClean="0">
                <a:latin typeface="Times New Roman" pitchFamily="18" charset="0"/>
                <a:cs typeface="Times New Roman" pitchFamily="18" charset="0"/>
              </a:rPr>
              <a:t>Обучающиеся   принимают  участие в конкурсах и олимпиадах различного уровня. Международных конкурсах: «Русский медвежонок», «Кенгуру», конкурс для одаренных детей «Юные таланты - 2022», «Урок Цифры»;  всероссийских конкурсах:  «Живая классика 2023», олимпиада по русскому языку «Кириллица»; в районных: конкурс творческих исследовательских работ (2023г) - ребята 4 класса стали лауреатами, «Сибирские поэтические чтения», экологический фестиваль «</a:t>
            </a:r>
            <a:r>
              <a:rPr lang="ru-RU" sz="1200" dirty="0" err="1" smtClean="0">
                <a:latin typeface="Times New Roman" pitchFamily="18" charset="0"/>
                <a:cs typeface="Times New Roman" pitchFamily="18" charset="0"/>
              </a:rPr>
              <a:t>Эколята</a:t>
            </a:r>
            <a:r>
              <a:rPr lang="ru-RU" sz="1200" dirty="0" smtClean="0">
                <a:latin typeface="Times New Roman" pitchFamily="18" charset="0"/>
                <a:cs typeface="Times New Roman" pitchFamily="18" charset="0"/>
              </a:rPr>
              <a:t>». </a:t>
            </a:r>
          </a:p>
          <a:p>
            <a:pPr algn="just"/>
            <a:r>
              <a:rPr lang="ru-RU" sz="1200" dirty="0" smtClean="0">
                <a:latin typeface="Times New Roman" pitchFamily="18" charset="0"/>
                <a:cs typeface="Times New Roman" pitchFamily="18" charset="0"/>
              </a:rPr>
              <a:t>      Надежда Михайловна принимала участие в конкурсах: «Мой лучший урок 2023», «Лучший кабинет начальных классов -2022»,  была награждена грамотами за участие и дипломом 3 степени. </a:t>
            </a:r>
          </a:p>
          <a:p>
            <a:pPr algn="just"/>
            <a:r>
              <a:rPr lang="ru-RU" sz="1200" dirty="0" smtClean="0">
                <a:latin typeface="Times New Roman" pitchFamily="18" charset="0"/>
                <a:cs typeface="Times New Roman" pitchFamily="18" charset="0"/>
              </a:rPr>
              <a:t>      В классе Надежды Михайловны хорошо организована работа с родительской общественностью, взаимоотношения с детьми строит на основе сотрудничества и взаимопонимания. Среди коллег пользуется уважением и заслуженным авторитетом.</a:t>
            </a:r>
          </a:p>
          <a:p>
            <a:pPr algn="just"/>
            <a:endParaRPr lang="ru-RU" sz="1200" dirty="0" smtClean="0">
              <a:latin typeface="Times New Roman" pitchFamily="18" charset="0"/>
              <a:cs typeface="Times New Roman" pitchFamily="18" charset="0"/>
            </a:endParaRPr>
          </a:p>
          <a:p>
            <a:pPr algn="just"/>
            <a:endParaRPr lang="ru-RU" sz="1200" dirty="0" smtClean="0">
              <a:latin typeface="Times New Roman" pitchFamily="18" charset="0"/>
              <a:cs typeface="Times New Roman" pitchFamily="18" charset="0"/>
            </a:endParaRPr>
          </a:p>
        </p:txBody>
      </p:sp>
      <p:pic>
        <p:nvPicPr>
          <p:cNvPr id="4098" name="Picture 2" descr="C:\Users\Ulja\AppData\Local\Temp\Rar$DI00.012\Соплинова Н.М. фото.jpg"/>
          <p:cNvPicPr>
            <a:picLocks noChangeAspect="1" noChangeArrowheads="1"/>
          </p:cNvPicPr>
          <p:nvPr/>
        </p:nvPicPr>
        <p:blipFill>
          <a:blip r:embed="rId4"/>
          <a:srcRect/>
          <a:stretch>
            <a:fillRect/>
          </a:stretch>
        </p:blipFill>
        <p:spPr bwMode="auto">
          <a:xfrm>
            <a:off x="428596" y="1404267"/>
            <a:ext cx="3786214" cy="421849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ata12.proshkolu.ru/content/media/pic/std/6000000/5100000/5099020-56977be53c9bdd5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Rectangle 3"/>
          <p:cNvSpPr>
            <a:spLocks noChangeArrowheads="1"/>
          </p:cNvSpPr>
          <p:nvPr/>
        </p:nvSpPr>
        <p:spPr bwMode="auto">
          <a:xfrm>
            <a:off x="571472" y="214290"/>
            <a:ext cx="8286808"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600" b="1" i="1" dirty="0" smtClean="0">
                <a:solidFill>
                  <a:srgbClr val="FF0000"/>
                </a:solidFill>
              </a:rPr>
              <a:t>Сергиенко Татьяна Ивановна,</a:t>
            </a:r>
            <a:endParaRPr lang="ru-RU" sz="3600" dirty="0" smtClean="0">
              <a:solidFill>
                <a:srgbClr val="FF0000"/>
              </a:solidFill>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учитель </a:t>
            </a:r>
            <a:r>
              <a:rPr lang="ru-RU" sz="1600" b="1" dirty="0" smtClean="0">
                <a:latin typeface="Times New Roman" pitchFamily="18" charset="0"/>
                <a:ea typeface="Times New Roman" pitchFamily="18" charset="0"/>
                <a:cs typeface="Times New Roman" pitchFamily="18" charset="0"/>
              </a:rPr>
              <a:t> начальных классов высшей  квалификационной</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категории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МКОУ СОШ №1 Барабинского района Новосибирской области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4"/>
          <p:cNvSpPr>
            <a:spLocks noChangeArrowheads="1"/>
          </p:cNvSpPr>
          <p:nvPr/>
        </p:nvSpPr>
        <p:spPr bwMode="auto">
          <a:xfrm>
            <a:off x="4214810" y="1357298"/>
            <a:ext cx="4643470" cy="5936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t>     </a:t>
            </a:r>
            <a:r>
              <a:rPr lang="ru-RU" sz="1200" dirty="0" smtClean="0">
                <a:latin typeface="Times New Roman" pitchFamily="18" charset="0"/>
                <a:cs typeface="Times New Roman" pitchFamily="18" charset="0"/>
              </a:rPr>
              <a:t>Татьяна Ивановна, работает учителем начальных классов. Общий стаж работы – 30 лет,  педагогический стаж - 27 лет. По итогам  аттестации 2021 года присвоена высшая квалификационная категория. Татьяна Ивановна - инициативный, компетентный, обладающий высоким творческим потенциалом учитель. Внедряет в практику работы информационно–коммуникативные технологии, на уроках использует </a:t>
            </a:r>
            <a:r>
              <a:rPr lang="ru-RU" sz="1200" dirty="0" err="1" smtClean="0">
                <a:latin typeface="Times New Roman" pitchFamily="18" charset="0"/>
                <a:cs typeface="Times New Roman" pitchFamily="18" charset="0"/>
              </a:rPr>
              <a:t>логико</a:t>
            </a:r>
            <a:r>
              <a:rPr lang="ru-RU" sz="1200" dirty="0" smtClean="0">
                <a:latin typeface="Times New Roman" pitchFamily="18" charset="0"/>
                <a:cs typeface="Times New Roman" pitchFamily="18" charset="0"/>
              </a:rPr>
              <a:t>–смысловые модели, схемы, таблицы. С 2016 года является руководителем ММО учителей ОРКСЭ и ОДНКНР. С 2012 года – член государственной экзаменационной комиссии, с 2019 года – член Экспертной комиссии </a:t>
            </a:r>
            <a:r>
              <a:rPr lang="en-US" sz="1200" dirty="0" smtClean="0">
                <a:latin typeface="Times New Roman" pitchFamily="18" charset="0"/>
                <a:cs typeface="Times New Roman" pitchFamily="18" charset="0"/>
              </a:rPr>
              <a:t>I</a:t>
            </a:r>
            <a:r>
              <a:rPr lang="ru-RU" sz="1200" dirty="0" smtClean="0">
                <a:latin typeface="Times New Roman" pitchFamily="18" charset="0"/>
                <a:cs typeface="Times New Roman" pitchFamily="18" charset="0"/>
              </a:rPr>
              <a:t> (регионального) этапа ежегодного Всероссийского конкурса в области педагогики, воспитания и  работы с детьми и молодёжью до 20 лет «За нравственный подвиг учителя». В 2023 году приняла участие в первом Сибирском съезде православных педагогов. В 2019 году награждена Благодарственным письмом Министерства образования Новосибирской области за участие в работе экспертной комиссии ежегодного Всероссийского конкурса в области педагогики, воспитания и  работы с детьми и молодёжью до 20 лет «За нравственный подвиг учителя». Татьяна Ивановна участвует в различных профессиональных конкурсах и проектах: Всероссийский педагогический конкурс «Лучший сценарий </a:t>
            </a:r>
            <a:r>
              <a:rPr lang="ru-RU" sz="1200" dirty="0" err="1" smtClean="0">
                <a:latin typeface="Times New Roman" pitchFamily="18" charset="0"/>
                <a:cs typeface="Times New Roman" pitchFamily="18" charset="0"/>
              </a:rPr>
              <a:t>медиаурока</a:t>
            </a:r>
            <a:r>
              <a:rPr lang="ru-RU" sz="1200" dirty="0" smtClean="0">
                <a:latin typeface="Times New Roman" pitchFamily="18" charset="0"/>
                <a:cs typeface="Times New Roman" pitchFamily="18" charset="0"/>
              </a:rPr>
              <a:t>»(диплом, 2022г.), Всероссийская интернет-акция «План-конспект урока»(диплом лауреата, 2022г.), Всероссийский конкурс «Шаги к  успеху»(диплом 3 степени, 2022г.), Межрайонный фестиваль открытых уроков, направленных на формирование функциональной грамотности обучающихся, «Современный урок – 2022» (диплом участника).</a:t>
            </a:r>
          </a:p>
          <a:p>
            <a:pPr algn="just"/>
            <a:endParaRPr lang="ru-RU" sz="1200" dirty="0" smtClean="0">
              <a:latin typeface="Times New Roman" pitchFamily="18" charset="0"/>
              <a:cs typeface="Times New Roman" pitchFamily="18" charset="0"/>
            </a:endParaRPr>
          </a:p>
          <a:p>
            <a:pPr algn="just"/>
            <a:endParaRPr lang="ru-RU" sz="1200" dirty="0" smtClean="0">
              <a:latin typeface="Times New Roman" pitchFamily="18" charset="0"/>
              <a:cs typeface="Times New Roman" pitchFamily="18" charset="0"/>
            </a:endParaRPr>
          </a:p>
          <a:p>
            <a:pPr algn="just"/>
            <a:endParaRPr lang="ru-RU" sz="12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p:txBody>
      </p:sp>
      <p:pic>
        <p:nvPicPr>
          <p:cNvPr id="2" name="Picture 2" descr="C:\Users\Ulja\AppData\Local\Temp\Rar$DI19.031\IMG_20200306_135906.jpg"/>
          <p:cNvPicPr>
            <a:picLocks noChangeAspect="1" noChangeArrowheads="1"/>
          </p:cNvPicPr>
          <p:nvPr/>
        </p:nvPicPr>
        <p:blipFill>
          <a:blip r:embed="rId3" cstate="print"/>
          <a:srcRect/>
          <a:stretch>
            <a:fillRect/>
          </a:stretch>
        </p:blipFill>
        <p:spPr bwMode="auto">
          <a:xfrm>
            <a:off x="428596" y="1384302"/>
            <a:ext cx="3714776" cy="487007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ata12.proshkolu.ru/content/media/pic/std/6000000/5100000/5099020-56977be53c9bdd5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4"/>
          <p:cNvSpPr>
            <a:spLocks noChangeArrowheads="1"/>
          </p:cNvSpPr>
          <p:nvPr/>
        </p:nvSpPr>
        <p:spPr bwMode="auto">
          <a:xfrm>
            <a:off x="0" y="285728"/>
            <a:ext cx="9001188"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600" b="1" i="1" dirty="0" err="1" smtClean="0">
                <a:solidFill>
                  <a:srgbClr val="FF0000"/>
                </a:solidFill>
              </a:rPr>
              <a:t>Бартоломей</a:t>
            </a:r>
            <a:r>
              <a:rPr lang="ru-RU" sz="3600" b="1" i="1" dirty="0" smtClean="0">
                <a:solidFill>
                  <a:srgbClr val="FF0000"/>
                </a:solidFill>
              </a:rPr>
              <a:t> Маргарита Васильевна,</a:t>
            </a:r>
            <a:endParaRPr lang="ru-RU" sz="3600" dirty="0" smtClean="0">
              <a:solidFill>
                <a:srgbClr val="FF0000"/>
              </a:solidFill>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Учитель физики первой квалификационной категории </a:t>
            </a: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МКОУ </a:t>
            </a:r>
            <a:r>
              <a:rPr lang="ru-RU" sz="1600" b="1" dirty="0" err="1" smtClean="0">
                <a:latin typeface="Times New Roman" pitchFamily="18" charset="0"/>
                <a:ea typeface="Times New Roman" pitchFamily="18" charset="0"/>
                <a:cs typeface="Times New Roman" pitchFamily="18" charset="0"/>
              </a:rPr>
              <a:t>Шубинская</a:t>
            </a:r>
            <a:r>
              <a:rPr lang="ru-RU" sz="1600" b="1" dirty="0" smtClean="0">
                <a:latin typeface="Times New Roman" pitchFamily="18" charset="0"/>
                <a:ea typeface="Times New Roman" pitchFamily="18" charset="0"/>
                <a:cs typeface="Times New Roman" pitchFamily="18" charset="0"/>
              </a:rPr>
              <a:t> СОШ Барабинского района Новосибирской области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6" name="Picture 2" descr="C:\Users\Ulja\Desktop\Рыхторова В.М..jpg"/>
          <p:cNvPicPr>
            <a:picLocks noChangeAspect="1" noChangeArrowheads="1"/>
          </p:cNvPicPr>
          <p:nvPr/>
        </p:nvPicPr>
        <p:blipFill>
          <a:blip r:embed="rId3" cstate="print"/>
          <a:srcRect/>
          <a:stretch>
            <a:fillRect/>
          </a:stretch>
        </p:blipFill>
        <p:spPr bwMode="auto">
          <a:xfrm>
            <a:off x="-12049124" y="-20383500"/>
            <a:ext cx="7538400" cy="6953132"/>
          </a:xfrm>
          <a:prstGeom prst="rect">
            <a:avLst/>
          </a:prstGeom>
          <a:noFill/>
        </p:spPr>
      </p:pic>
      <p:sp>
        <p:nvSpPr>
          <p:cNvPr id="10" name="Rectangle 5"/>
          <p:cNvSpPr>
            <a:spLocks noChangeArrowheads="1"/>
          </p:cNvSpPr>
          <p:nvPr/>
        </p:nvSpPr>
        <p:spPr bwMode="auto">
          <a:xfrm>
            <a:off x="4286216" y="1714488"/>
            <a:ext cx="48577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a:t>
            </a:r>
          </a:p>
        </p:txBody>
      </p:sp>
      <p:sp>
        <p:nvSpPr>
          <p:cNvPr id="11" name="Rectangle 4"/>
          <p:cNvSpPr>
            <a:spLocks noChangeArrowheads="1"/>
          </p:cNvSpPr>
          <p:nvPr/>
        </p:nvSpPr>
        <p:spPr bwMode="auto">
          <a:xfrm>
            <a:off x="4143372" y="1357299"/>
            <a:ext cx="4572032" cy="5357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Маргарита Васильевна - учитель высокой педагогической культуры, владеющий методическими и научно-теоретическими основами преподавания и анализа уроков физики, имеющий педагогический стаж 38 лет. Занятия проводит на высоком методическом уровне. Основные задачи, которые  учитель ставит перед собой: формирование прочных математических знаний, умений применить их в повседневной жизни. Успешно Маргарита Васильевна применяет современные педагогические технологии (уровневую дифференциацию, групповые и активные технологии, личностно-ориентированное и проблемное обучение).  О чём свидетельствуют стабильно высокие  образовательные  результаты учащихся. </a:t>
            </a:r>
            <a:r>
              <a:rPr lang="ru-RU" sz="1200" dirty="0" err="1" smtClean="0">
                <a:latin typeface="Times New Roman" pitchFamily="18" charset="0"/>
                <a:cs typeface="Times New Roman" pitchFamily="18" charset="0"/>
              </a:rPr>
              <a:t>Бартоломей</a:t>
            </a:r>
            <a:r>
              <a:rPr lang="ru-RU" sz="1200" dirty="0" smtClean="0">
                <a:latin typeface="Times New Roman" pitchFamily="18" charset="0"/>
                <a:cs typeface="Times New Roman" pitchFamily="18" charset="0"/>
              </a:rPr>
              <a:t> М.В. создает условия для формирования у  учащихся возможности демонстрировать свои достижения и усилия через участие в мероприятиях. Школьники активно участвуют и  систематически занимают призовые места.  Региональный этап Международного конкурса «Цифровой ветер», диплом 3 степени. Всероссийский конкурс проектных работ «Созидание и Творчество», диплом 2 степени.  Областной конкурс творческих проектов «Мой атом», 3 место. Региональный конкурс творческих проектов «Всё начинается с идеи», диплом 2 степени. Районный конкурс творческих исследовательских работ школьников Барабинского района, диплом участника. Маргарита Васильевна  активно делится опытом с коллегами. Выступает на ММО, семинарах, конференциях. Участвует в конкурсах профессионального мастерства и занимает призовые места.  Деятельность </a:t>
            </a:r>
            <a:r>
              <a:rPr lang="ru-RU" sz="1200" dirty="0" err="1" smtClean="0">
                <a:latin typeface="Times New Roman" pitchFamily="18" charset="0"/>
                <a:cs typeface="Times New Roman" pitchFamily="18" charset="0"/>
              </a:rPr>
              <a:t>Бартоломей</a:t>
            </a:r>
            <a:r>
              <a:rPr lang="ru-RU" sz="1200" dirty="0" smtClean="0">
                <a:latin typeface="Times New Roman" pitchFamily="18" charset="0"/>
                <a:cs typeface="Times New Roman" pitchFamily="18" charset="0"/>
              </a:rPr>
              <a:t> М.В.  в 2020 году отмечена Почётной грамотой  Управления образования  Барабинского района. </a:t>
            </a:r>
          </a:p>
          <a:p>
            <a:pPr algn="just"/>
            <a:endParaRPr lang="ru-RU" sz="1200" dirty="0">
              <a:latin typeface="Times New Roman" pitchFamily="18" charset="0"/>
              <a:cs typeface="Times New Roman" pitchFamily="18" charset="0"/>
            </a:endParaRPr>
          </a:p>
        </p:txBody>
      </p:sp>
      <p:pic>
        <p:nvPicPr>
          <p:cNvPr id="5122" name="Picture 2" descr="C:\Users\Ulja\AppData\Local\Temp\Rar$DI00.900\Бартоломей М.В..jpg"/>
          <p:cNvPicPr>
            <a:picLocks noChangeAspect="1" noChangeArrowheads="1"/>
          </p:cNvPicPr>
          <p:nvPr/>
        </p:nvPicPr>
        <p:blipFill>
          <a:blip r:embed="rId4"/>
          <a:srcRect/>
          <a:stretch>
            <a:fillRect/>
          </a:stretch>
        </p:blipFill>
        <p:spPr bwMode="auto">
          <a:xfrm>
            <a:off x="428596" y="1471256"/>
            <a:ext cx="3643338" cy="438076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ata12.proshkolu.ru/content/media/pic/std/6000000/5100000/5099020-56977be53c9bdd5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4"/>
          <p:cNvSpPr>
            <a:spLocks noChangeArrowheads="1"/>
          </p:cNvSpPr>
          <p:nvPr/>
        </p:nvSpPr>
        <p:spPr bwMode="auto">
          <a:xfrm>
            <a:off x="142812" y="285728"/>
            <a:ext cx="9001188"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600" b="1" i="1" dirty="0" smtClean="0">
                <a:solidFill>
                  <a:srgbClr val="FF0000"/>
                </a:solidFill>
              </a:rPr>
              <a:t>Плотникова Наталья Викторовна,</a:t>
            </a:r>
            <a:endParaRPr lang="ru-RU" sz="3600" dirty="0" smtClean="0">
              <a:solidFill>
                <a:srgbClr val="FF0000"/>
              </a:solidFill>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воспитатель высшей</a:t>
            </a:r>
            <a:r>
              <a:rPr lang="en-US" sz="1600" b="1" dirty="0" smtClean="0">
                <a:latin typeface="Times New Roman" pitchFamily="18" charset="0"/>
                <a:ea typeface="Times New Roman" pitchFamily="18" charset="0"/>
                <a:cs typeface="Times New Roman" pitchFamily="18" charset="0"/>
              </a:rPr>
              <a:t> </a:t>
            </a:r>
            <a:r>
              <a:rPr lang="ru-RU" sz="1600" b="1" dirty="0" smtClean="0">
                <a:latin typeface="Times New Roman" pitchFamily="18" charset="0"/>
                <a:ea typeface="Times New Roman" pitchFamily="18" charset="0"/>
                <a:cs typeface="Times New Roman" pitchFamily="18" charset="0"/>
              </a:rPr>
              <a:t>квалификационной категории</a:t>
            </a:r>
            <a:endParaRPr lang="ru-RU" sz="1600" dirty="0" smtClean="0">
              <a:latin typeface="Arial" pitchFamily="34" charset="0"/>
              <a:cs typeface="Arial" pitchFamily="34" charset="0"/>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МКДОУ №2 Барабинского района Новосибирской области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6" name="Picture 2" descr="C:\Users\Ulja\Desktop\Рыхторова В.М..jpg"/>
          <p:cNvPicPr>
            <a:picLocks noChangeAspect="1" noChangeArrowheads="1"/>
          </p:cNvPicPr>
          <p:nvPr/>
        </p:nvPicPr>
        <p:blipFill>
          <a:blip r:embed="rId3" cstate="print"/>
          <a:srcRect/>
          <a:stretch>
            <a:fillRect/>
          </a:stretch>
        </p:blipFill>
        <p:spPr bwMode="auto">
          <a:xfrm>
            <a:off x="-12049124" y="-20383500"/>
            <a:ext cx="7538400" cy="6953132"/>
          </a:xfrm>
          <a:prstGeom prst="rect">
            <a:avLst/>
          </a:prstGeom>
          <a:noFill/>
        </p:spPr>
      </p:pic>
      <p:sp>
        <p:nvSpPr>
          <p:cNvPr id="10" name="Rectangle 5"/>
          <p:cNvSpPr>
            <a:spLocks noChangeArrowheads="1"/>
          </p:cNvSpPr>
          <p:nvPr/>
        </p:nvSpPr>
        <p:spPr bwMode="auto">
          <a:xfrm>
            <a:off x="4286216" y="1714488"/>
            <a:ext cx="48577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a:t>
            </a:r>
          </a:p>
        </p:txBody>
      </p:sp>
      <p:sp>
        <p:nvSpPr>
          <p:cNvPr id="11" name="Rectangle 4"/>
          <p:cNvSpPr>
            <a:spLocks noChangeArrowheads="1"/>
          </p:cNvSpPr>
          <p:nvPr/>
        </p:nvSpPr>
        <p:spPr bwMode="auto">
          <a:xfrm>
            <a:off x="3857620" y="1285861"/>
            <a:ext cx="4929222"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b="1" dirty="0" smtClean="0"/>
              <a:t>      </a:t>
            </a:r>
            <a:r>
              <a:rPr lang="ru-RU" sz="1200" dirty="0" smtClean="0">
                <a:latin typeface="Times New Roman" pitchFamily="18" charset="0"/>
                <a:cs typeface="Times New Roman" pitchFamily="18" charset="0"/>
              </a:rPr>
              <a:t>Плотникова Н.В. - ответственный, добросовестный педагог высшей квалификационной категории, умеющий методически грамотно организовывать воспитательно-образовательный процесс. В основе педагогической деятельности педагога лежит индивидуальный подход к каждому воспитаннику.</a:t>
            </a:r>
          </a:p>
          <a:p>
            <a:pPr algn="just"/>
            <a:r>
              <a:rPr lang="ru-RU" sz="1200" dirty="0" smtClean="0">
                <a:latin typeface="Times New Roman" pitchFamily="18" charset="0"/>
                <a:cs typeface="Times New Roman" pitchFamily="18" charset="0"/>
              </a:rPr>
              <a:t>     Особое внимание педагог уделяет воспитанникам с особенными образовательными потребностями, помогает максимально комфортно включиться в воспитательно-образовательных процесс, развивает творческих потенциал. Что подтверждает совместное участие в районных конкурсах («Полезные привычки» в рамках Всероссийского дня здоровья (диплом 3 степени), районном творческом конкурсе «Добрая весточка» в рамках декады «Добра и милосердия» (диплом участия), в районной волонтерской акции «Накорми четвероногого», муниципальном этапе Всероссийского конкурса детского рисунка «</a:t>
            </a:r>
            <a:r>
              <a:rPr lang="ru-RU" sz="1200" dirty="0" err="1" smtClean="0">
                <a:latin typeface="Times New Roman" pitchFamily="18" charset="0"/>
                <a:cs typeface="Times New Roman" pitchFamily="18" charset="0"/>
              </a:rPr>
              <a:t>Эколята</a:t>
            </a:r>
            <a:r>
              <a:rPr lang="ru-RU" sz="1200" dirty="0" smtClean="0">
                <a:latin typeface="Times New Roman" pitchFamily="18" charset="0"/>
                <a:cs typeface="Times New Roman" pitchFamily="18" charset="0"/>
              </a:rPr>
              <a:t> - друзья и защитники природы» номинация «</a:t>
            </a:r>
            <a:r>
              <a:rPr lang="ru-RU" sz="1200" dirty="0" err="1" smtClean="0">
                <a:latin typeface="Times New Roman" pitchFamily="18" charset="0"/>
                <a:cs typeface="Times New Roman" pitchFamily="18" charset="0"/>
              </a:rPr>
              <a:t>Эколята-дошколята</a:t>
            </a:r>
            <a:r>
              <a:rPr lang="ru-RU" sz="1200" dirty="0" smtClean="0">
                <a:latin typeface="Times New Roman" pitchFamily="18" charset="0"/>
                <a:cs typeface="Times New Roman" pitchFamily="18" charset="0"/>
              </a:rPr>
              <a:t>» (диплом 2 степени), окружных мероприятиях                       (фестиваль «</a:t>
            </a:r>
            <a:r>
              <a:rPr lang="ru-RU" sz="1200" dirty="0" err="1" smtClean="0">
                <a:latin typeface="Times New Roman" pitchFamily="18" charset="0"/>
                <a:cs typeface="Times New Roman" pitchFamily="18" charset="0"/>
              </a:rPr>
              <a:t>Babi</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Skills</a:t>
            </a:r>
            <a:r>
              <a:rPr lang="ru-RU" sz="1200" dirty="0" smtClean="0">
                <a:latin typeface="Times New Roman" pitchFamily="18" charset="0"/>
                <a:cs typeface="Times New Roman" pitchFamily="18" charset="0"/>
              </a:rPr>
              <a:t> 2023» в компетенции «Поварское дело» (диплом 3 степени).</a:t>
            </a:r>
          </a:p>
          <a:p>
            <a:pPr algn="just"/>
            <a:r>
              <a:rPr lang="ru-RU" sz="1200" dirty="0" smtClean="0">
                <a:latin typeface="Times New Roman" pitchFamily="18" charset="0"/>
                <a:cs typeface="Times New Roman" pitchFamily="18" charset="0"/>
              </a:rPr>
              <a:t>     Активно педагог развивает проектную деятельность. Проект «Очумелые ручки» принял участие в региональном конкурсе «Секрет успеха» и был оценен дипломом 2 степени. Конкурсы профессионального мастерства  в рамках окружного уровня, в том числе не остаются без внимания: </a:t>
            </a:r>
          </a:p>
          <a:p>
            <a:pPr algn="just"/>
            <a:r>
              <a:rPr lang="ru-RU" sz="1200" dirty="0" smtClean="0">
                <a:latin typeface="Times New Roman" pitchFamily="18" charset="0"/>
                <a:cs typeface="Times New Roman" pitchFamily="18" charset="0"/>
              </a:rPr>
              <a:t>      Наталья Викторовна пользуется уважением в педагогическом коллективе и в коллективе родителей. </a:t>
            </a:r>
          </a:p>
          <a:p>
            <a:pPr algn="just"/>
            <a:r>
              <a:rPr lang="ru-RU" sz="1200" dirty="0" smtClean="0">
                <a:latin typeface="Times New Roman" pitchFamily="18" charset="0"/>
                <a:cs typeface="Times New Roman" pitchFamily="18" charset="0"/>
              </a:rPr>
              <a:t>      Награждена почетной грамотой Управления образования администрации Барабинского района Новосибирской области, 2015 г., почетной грамотой главы Барабинского района Новосибирской области, 2022 г.</a:t>
            </a:r>
          </a:p>
          <a:p>
            <a:endParaRPr lang="ru-RU" sz="1200" dirty="0" smtClean="0"/>
          </a:p>
          <a:p>
            <a:pPr algn="just"/>
            <a:endParaRPr lang="ru-RU" sz="1200" dirty="0" smtClean="0">
              <a:latin typeface="Times New Roman" pitchFamily="18" charset="0"/>
              <a:cs typeface="Times New Roman" pitchFamily="18" charset="0"/>
            </a:endParaRPr>
          </a:p>
          <a:p>
            <a:pPr algn="just"/>
            <a:r>
              <a:rPr lang="ru-RU" sz="1200" dirty="0" smtClean="0">
                <a:latin typeface="Times New Roman" pitchFamily="18" charset="0"/>
                <a:cs typeface="Times New Roman" pitchFamily="18" charset="0"/>
              </a:rPr>
              <a:t> </a:t>
            </a:r>
          </a:p>
          <a:p>
            <a:pPr algn="just"/>
            <a:endParaRPr lang="ru-RU" sz="1200" dirty="0">
              <a:latin typeface="Times New Roman" pitchFamily="18" charset="0"/>
              <a:cs typeface="Times New Roman" pitchFamily="18" charset="0"/>
            </a:endParaRPr>
          </a:p>
        </p:txBody>
      </p:sp>
      <p:pic>
        <p:nvPicPr>
          <p:cNvPr id="6146" name="Picture 2" descr="C:\Users\Ulja\AppData\Local\Temp\Rar$DI00.018\Плотникова Н.В..jpg"/>
          <p:cNvPicPr>
            <a:picLocks noChangeAspect="1" noChangeArrowheads="1"/>
          </p:cNvPicPr>
          <p:nvPr/>
        </p:nvPicPr>
        <p:blipFill>
          <a:blip r:embed="rId4"/>
          <a:srcRect l="12447" r="11094"/>
          <a:stretch>
            <a:fillRect/>
          </a:stretch>
        </p:blipFill>
        <p:spPr bwMode="auto">
          <a:xfrm>
            <a:off x="428596" y="1500174"/>
            <a:ext cx="3445279" cy="446014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ata12.proshkolu.ru/content/media/pic/std/6000000/5100000/5099020-56977be53c9bdd5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4"/>
          <p:cNvSpPr>
            <a:spLocks noChangeArrowheads="1"/>
          </p:cNvSpPr>
          <p:nvPr/>
        </p:nvSpPr>
        <p:spPr bwMode="auto">
          <a:xfrm>
            <a:off x="142812" y="285728"/>
            <a:ext cx="9001188"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600" b="1" i="1" dirty="0" err="1" smtClean="0">
                <a:solidFill>
                  <a:srgbClr val="FF0000"/>
                </a:solidFill>
              </a:rPr>
              <a:t>Арзамасова</a:t>
            </a:r>
            <a:r>
              <a:rPr lang="ru-RU" sz="3600" b="1" i="1" dirty="0" smtClean="0">
                <a:solidFill>
                  <a:srgbClr val="FF0000"/>
                </a:solidFill>
              </a:rPr>
              <a:t> Ольга Яковлева,</a:t>
            </a:r>
            <a:endParaRPr lang="ru-RU" sz="3600" dirty="0" smtClean="0">
              <a:solidFill>
                <a:srgbClr val="FF0000"/>
              </a:solidFill>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воспитатель первой</a:t>
            </a:r>
            <a:r>
              <a:rPr lang="en-US" sz="1600" b="1" dirty="0" smtClean="0">
                <a:latin typeface="Times New Roman" pitchFamily="18" charset="0"/>
                <a:ea typeface="Times New Roman" pitchFamily="18" charset="0"/>
                <a:cs typeface="Times New Roman" pitchFamily="18" charset="0"/>
              </a:rPr>
              <a:t> </a:t>
            </a:r>
            <a:r>
              <a:rPr lang="ru-RU" sz="1600" b="1" dirty="0" smtClean="0">
                <a:latin typeface="Times New Roman" pitchFamily="18" charset="0"/>
                <a:ea typeface="Times New Roman" pitchFamily="18" charset="0"/>
                <a:cs typeface="Times New Roman" pitchFamily="18" charset="0"/>
              </a:rPr>
              <a:t>квалификационной категории</a:t>
            </a:r>
            <a:endParaRPr lang="ru-RU" sz="1600" dirty="0" smtClean="0">
              <a:latin typeface="Arial" pitchFamily="34" charset="0"/>
              <a:cs typeface="Arial" pitchFamily="34" charset="0"/>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МБДОУ №3 Барабинского района Новосибирской области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6" name="Picture 2" descr="C:\Users\Ulja\Desktop\Рыхторова В.М..jpg"/>
          <p:cNvPicPr>
            <a:picLocks noChangeAspect="1" noChangeArrowheads="1"/>
          </p:cNvPicPr>
          <p:nvPr/>
        </p:nvPicPr>
        <p:blipFill>
          <a:blip r:embed="rId3" cstate="print"/>
          <a:srcRect/>
          <a:stretch>
            <a:fillRect/>
          </a:stretch>
        </p:blipFill>
        <p:spPr bwMode="auto">
          <a:xfrm>
            <a:off x="-12049124" y="-20383500"/>
            <a:ext cx="7538400" cy="6953132"/>
          </a:xfrm>
          <a:prstGeom prst="rect">
            <a:avLst/>
          </a:prstGeom>
          <a:noFill/>
        </p:spPr>
      </p:pic>
      <p:sp>
        <p:nvSpPr>
          <p:cNvPr id="10" name="Rectangle 5"/>
          <p:cNvSpPr>
            <a:spLocks noChangeArrowheads="1"/>
          </p:cNvSpPr>
          <p:nvPr/>
        </p:nvSpPr>
        <p:spPr bwMode="auto">
          <a:xfrm>
            <a:off x="4286216" y="1714488"/>
            <a:ext cx="48577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a:t>
            </a:r>
          </a:p>
        </p:txBody>
      </p:sp>
      <p:sp>
        <p:nvSpPr>
          <p:cNvPr id="11" name="Rectangle 4"/>
          <p:cNvSpPr>
            <a:spLocks noChangeArrowheads="1"/>
          </p:cNvSpPr>
          <p:nvPr/>
        </p:nvSpPr>
        <p:spPr bwMode="auto">
          <a:xfrm>
            <a:off x="3857620" y="1428736"/>
            <a:ext cx="500066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Ольга Яковлевна в педагогической деятельности использует современные образовательные технологии, проектную, исследовательскую деятельности. Качество освоения воспитанниками содержания основной образовательной программы дошкольного образования в 2023 году составило 93%, качество реализации индивидуальных образовательных маршрутов 89%. Ее воспитанники принимают активное участие в конкурсах, олимпиадах, фестивалях, занимая призовые места.</a:t>
            </a:r>
          </a:p>
          <a:p>
            <a:pPr algn="just"/>
            <a:r>
              <a:rPr lang="ru-RU" sz="1200" dirty="0" smtClean="0">
                <a:latin typeface="Times New Roman" pitchFamily="18" charset="0"/>
                <a:cs typeface="Times New Roman" pitchFamily="18" charset="0"/>
              </a:rPr>
              <a:t>    Ольга Яковлевна имеет высокий уровень профессионального мастерства обобщает и распространяет опыт работы, участвует и побеждает в конкурсах: диплом 2 место районного профессионального конкурса «Педагог года - 2022», диплом 1 место всероссийского конкурса «Экология - дело каждого» (2022 г.), диплом 2 степени  регионального конкурса «Секрет Успеха» за работу «Формирование финансовой грамотности дошкольников  посредством реализации программы «Школа  гнома Эконома»   (2022 г.), диплом 1 степени регионального конкурса «Секрет Успеха» за  проект « Природа глазами детей» (2023 г.), диплом 3степени общероссийского конкурса инноваций «Элита российского образования» в номинации «</a:t>
            </a:r>
            <a:r>
              <a:rPr lang="ru-RU" sz="1200" dirty="0" err="1" smtClean="0">
                <a:latin typeface="Times New Roman" pitchFamily="18" charset="0"/>
                <a:cs typeface="Times New Roman" pitchFamily="18" charset="0"/>
              </a:rPr>
              <a:t>Здоровьесберегающие</a:t>
            </a:r>
            <a:r>
              <a:rPr lang="ru-RU" sz="1200" dirty="0" smtClean="0">
                <a:latin typeface="Times New Roman" pitchFamily="18" charset="0"/>
                <a:cs typeface="Times New Roman" pitchFamily="18" charset="0"/>
              </a:rPr>
              <a:t> технологии в образовании» (2023 г.);  дипломы 1 степени областных конкурсов: «</a:t>
            </a:r>
            <a:r>
              <a:rPr lang="ru-RU" sz="1200" dirty="0" err="1" smtClean="0">
                <a:latin typeface="Times New Roman" pitchFamily="18" charset="0"/>
                <a:cs typeface="Times New Roman" pitchFamily="18" charset="0"/>
              </a:rPr>
              <a:t>Экобэби</a:t>
            </a:r>
            <a:r>
              <a:rPr lang="ru-RU" sz="1200" dirty="0" smtClean="0">
                <a:latin typeface="Times New Roman" pitchFamily="18" charset="0"/>
                <a:cs typeface="Times New Roman" pitchFamily="18" charset="0"/>
              </a:rPr>
              <a:t> - 2022», «Семья-школа-социум», «Маленький гражданин большой страны» (2022 г.); дипломы 1 степени районных конкурсов «Живая традиция 2022», «</a:t>
            </a:r>
            <a:r>
              <a:rPr lang="ru-RU" sz="1200" dirty="0" err="1" smtClean="0">
                <a:latin typeface="Times New Roman" pitchFamily="18" charset="0"/>
                <a:cs typeface="Times New Roman" pitchFamily="18" charset="0"/>
              </a:rPr>
              <a:t>Экобэби</a:t>
            </a:r>
            <a:r>
              <a:rPr lang="ru-RU" sz="1200" dirty="0" smtClean="0">
                <a:latin typeface="Times New Roman" pitchFamily="18" charset="0"/>
                <a:cs typeface="Times New Roman" pitchFamily="18" charset="0"/>
              </a:rPr>
              <a:t> - 2022», дипломы 2 степени «Мое лучшее образовательное мероприятие» (2022 г.) и «Барабинский район – территория </a:t>
            </a:r>
            <a:r>
              <a:rPr lang="ru-RU" sz="1200" dirty="0" err="1" smtClean="0">
                <a:latin typeface="Times New Roman" pitchFamily="18" charset="0"/>
                <a:cs typeface="Times New Roman" pitchFamily="18" charset="0"/>
              </a:rPr>
              <a:t>эколят</a:t>
            </a:r>
            <a:r>
              <a:rPr lang="ru-RU" sz="1200" dirty="0" smtClean="0">
                <a:latin typeface="Times New Roman" pitchFamily="18" charset="0"/>
                <a:cs typeface="Times New Roman" pitchFamily="18" charset="0"/>
              </a:rPr>
              <a:t>»   (2022 г.), победитель межрайонного фестиваля «Радуга друзей» (2022 г.). </a:t>
            </a:r>
          </a:p>
          <a:p>
            <a:pPr algn="just"/>
            <a:endParaRPr lang="ru-RU" sz="1200" dirty="0" smtClean="0">
              <a:latin typeface="Times New Roman" pitchFamily="18" charset="0"/>
              <a:cs typeface="Times New Roman" pitchFamily="18" charset="0"/>
            </a:endParaRPr>
          </a:p>
          <a:p>
            <a:endParaRPr lang="ru-RU" sz="1200" dirty="0" smtClean="0"/>
          </a:p>
          <a:p>
            <a:pPr algn="just"/>
            <a:endParaRPr lang="ru-RU" sz="1200" dirty="0" smtClean="0">
              <a:latin typeface="Times New Roman" pitchFamily="18" charset="0"/>
              <a:cs typeface="Times New Roman" pitchFamily="18" charset="0"/>
            </a:endParaRPr>
          </a:p>
          <a:p>
            <a:pPr algn="just"/>
            <a:r>
              <a:rPr lang="ru-RU" sz="1200" dirty="0" smtClean="0">
                <a:latin typeface="Times New Roman" pitchFamily="18" charset="0"/>
                <a:cs typeface="Times New Roman" pitchFamily="18" charset="0"/>
              </a:rPr>
              <a:t> </a:t>
            </a:r>
          </a:p>
          <a:p>
            <a:pPr algn="just"/>
            <a:endParaRPr lang="ru-RU" sz="12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4"/>
          <a:srcRect/>
          <a:stretch>
            <a:fillRect/>
          </a:stretch>
        </p:blipFill>
        <p:spPr bwMode="auto">
          <a:xfrm>
            <a:off x="428596" y="1500174"/>
            <a:ext cx="3261509" cy="46557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ata12.proshkolu.ru/content/media/pic/std/6000000/5100000/5099020-56977be53c9bdd5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4"/>
          <p:cNvSpPr>
            <a:spLocks noChangeArrowheads="1"/>
          </p:cNvSpPr>
          <p:nvPr/>
        </p:nvSpPr>
        <p:spPr bwMode="auto">
          <a:xfrm>
            <a:off x="142812" y="285728"/>
            <a:ext cx="9001188"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600" b="1" i="1" dirty="0" smtClean="0">
                <a:solidFill>
                  <a:srgbClr val="FF0000"/>
                </a:solidFill>
              </a:rPr>
              <a:t>Щербакова Надежда Владимировна,</a:t>
            </a:r>
            <a:endParaRPr lang="ru-RU" sz="3600" dirty="0" smtClean="0">
              <a:solidFill>
                <a:srgbClr val="FF0000"/>
              </a:solidFill>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воспитатель  первой</a:t>
            </a:r>
            <a:r>
              <a:rPr lang="en-US" sz="1600" b="1" dirty="0" smtClean="0">
                <a:latin typeface="Times New Roman" pitchFamily="18" charset="0"/>
                <a:ea typeface="Times New Roman" pitchFamily="18" charset="0"/>
                <a:cs typeface="Times New Roman" pitchFamily="18" charset="0"/>
              </a:rPr>
              <a:t> </a:t>
            </a:r>
            <a:r>
              <a:rPr lang="ru-RU" sz="1600" b="1" dirty="0" smtClean="0">
                <a:latin typeface="Times New Roman" pitchFamily="18" charset="0"/>
                <a:ea typeface="Times New Roman" pitchFamily="18" charset="0"/>
                <a:cs typeface="Times New Roman" pitchFamily="18" charset="0"/>
              </a:rPr>
              <a:t>квалификационной категории</a:t>
            </a:r>
            <a:endParaRPr lang="ru-RU" sz="1600" dirty="0" smtClean="0">
              <a:latin typeface="Arial" pitchFamily="34" charset="0"/>
              <a:cs typeface="Arial" pitchFamily="34" charset="0"/>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МБДОУ №4 «Колокольчик» Барабинского района Новосибирской области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6" name="Picture 2" descr="C:\Users\Ulja\Desktop\Рыхторова В.М..jpg"/>
          <p:cNvPicPr>
            <a:picLocks noChangeAspect="1" noChangeArrowheads="1"/>
          </p:cNvPicPr>
          <p:nvPr/>
        </p:nvPicPr>
        <p:blipFill>
          <a:blip r:embed="rId3" cstate="print"/>
          <a:srcRect/>
          <a:stretch>
            <a:fillRect/>
          </a:stretch>
        </p:blipFill>
        <p:spPr bwMode="auto">
          <a:xfrm>
            <a:off x="-12049124" y="-20383500"/>
            <a:ext cx="7538400" cy="6953132"/>
          </a:xfrm>
          <a:prstGeom prst="rect">
            <a:avLst/>
          </a:prstGeom>
          <a:noFill/>
        </p:spPr>
      </p:pic>
      <p:sp>
        <p:nvSpPr>
          <p:cNvPr id="10" name="Rectangle 5"/>
          <p:cNvSpPr>
            <a:spLocks noChangeArrowheads="1"/>
          </p:cNvSpPr>
          <p:nvPr/>
        </p:nvSpPr>
        <p:spPr bwMode="auto">
          <a:xfrm>
            <a:off x="4286216" y="1714488"/>
            <a:ext cx="48577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a:t>
            </a:r>
          </a:p>
        </p:txBody>
      </p:sp>
      <p:sp>
        <p:nvSpPr>
          <p:cNvPr id="11" name="Rectangle 4"/>
          <p:cNvSpPr>
            <a:spLocks noChangeArrowheads="1"/>
          </p:cNvSpPr>
          <p:nvPr/>
        </p:nvSpPr>
        <p:spPr bwMode="auto">
          <a:xfrm>
            <a:off x="3929058" y="1500174"/>
            <a:ext cx="4857784"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Надежда Владимировна является грамотным и компетентным специалистом, обладающим широкой теоретической базой знаний детской психологии и педагогики и применяющий свои знания на практике. Уровень профессионализма Надежды Владимировны отмечен дипломом </a:t>
            </a:r>
            <a:r>
              <a:rPr lang="en-US" sz="1200" dirty="0" smtClean="0">
                <a:latin typeface="Times New Roman" pitchFamily="18" charset="0"/>
                <a:cs typeface="Times New Roman" pitchFamily="18" charset="0"/>
              </a:rPr>
              <a:t>I</a:t>
            </a:r>
            <a:r>
              <a:rPr lang="ru-RU" sz="1200" dirty="0" smtClean="0">
                <a:latin typeface="Times New Roman" pitchFamily="18" charset="0"/>
                <a:cs typeface="Times New Roman" pitchFamily="18" charset="0"/>
              </a:rPr>
              <a:t>степени Всероссийского конкурса по инновационным практикам создания воспитывающей культурной среды в образовательных организациях (2021), а также дипломом I степени XIV открытого межрегионального конкурса методических материалов «Секрет успеха» (2023).</a:t>
            </a:r>
          </a:p>
          <a:p>
            <a:pPr algn="just"/>
            <a:r>
              <a:rPr lang="ru-RU" sz="1200" dirty="0" smtClean="0">
                <a:latin typeface="Times New Roman" pitchFamily="18" charset="0"/>
                <a:cs typeface="Times New Roman" pitchFamily="18" charset="0"/>
              </a:rPr>
              <a:t>     Щербакова Н.В. уделяет большое внимание влиянию </a:t>
            </a:r>
            <a:r>
              <a:rPr lang="en-US" sz="1200" dirty="0" smtClean="0">
                <a:latin typeface="Times New Roman" pitchFamily="18" charset="0"/>
                <a:cs typeface="Times New Roman" pitchFamily="18" charset="0"/>
              </a:rPr>
              <a:t>STEAM</a:t>
            </a:r>
            <a:r>
              <a:rPr lang="ru-RU" sz="1200" dirty="0" smtClean="0">
                <a:latin typeface="Times New Roman" pitchFamily="18" charset="0"/>
                <a:cs typeface="Times New Roman" pitchFamily="18" charset="0"/>
              </a:rPr>
              <a:t>-образования, на развитие познавательных способностей детей дошкольного возраста. Благодаря этому, дети в группе любознательны, активны, стремятся к самостоятельности. Согласно результатам педагогического мониторинга, возросло на 15% число детей, проявляющих устойчивый интерес к </a:t>
            </a:r>
            <a:r>
              <a:rPr lang="ru-RU" sz="1200" dirty="0" err="1" smtClean="0">
                <a:latin typeface="Times New Roman" pitchFamily="18" charset="0"/>
                <a:cs typeface="Times New Roman" pitchFamily="18" charset="0"/>
              </a:rPr>
              <a:t>ЛЕГО-конструированию</a:t>
            </a:r>
            <a:r>
              <a:rPr lang="ru-RU" sz="1200" dirty="0" smtClean="0">
                <a:latin typeface="Times New Roman" pitchFamily="18" charset="0"/>
                <a:cs typeface="Times New Roman" pitchFamily="18" charset="0"/>
              </a:rPr>
              <a:t> (с 85% в 2022 до 100% в 2023). Увеличилось на 20% число детей различающих виды конструкторов (с 72% в 2022 до 92% в 2023). 80% могут самостоятельно выполнять работу с опорой на схему (в предыдущем году было 65%, рост составил 15%). Воспитанники Надежды Владимировны три года подряд являются победителями окружного турнира по </a:t>
            </a:r>
            <a:r>
              <a:rPr lang="ru-RU" sz="1200" dirty="0" err="1" smtClean="0">
                <a:latin typeface="Times New Roman" pitchFamily="18" charset="0"/>
                <a:cs typeface="Times New Roman" pitchFamily="18" charset="0"/>
              </a:rPr>
              <a:t>легоконструированию</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ЛегоУм</a:t>
            </a:r>
            <a:r>
              <a:rPr lang="ru-RU" sz="1200" dirty="0" smtClean="0">
                <a:latin typeface="Times New Roman" pitchFamily="18" charset="0"/>
                <a:cs typeface="Times New Roman" pitchFamily="18" charset="0"/>
              </a:rPr>
              <a:t>» (2021; 2022;2023). </a:t>
            </a:r>
          </a:p>
          <a:p>
            <a:pPr algn="just"/>
            <a:r>
              <a:rPr lang="ru-RU" sz="1200" dirty="0" smtClean="0">
                <a:latin typeface="Times New Roman" pitchFamily="18" charset="0"/>
                <a:cs typeface="Times New Roman" pitchFamily="18" charset="0"/>
              </a:rPr>
              <a:t>       Щербакова Н.В. одержала свои первые победы в конкурсах профессионального мастерства: дипломант </a:t>
            </a:r>
            <a:r>
              <a:rPr lang="en-US" sz="1200" dirty="0" smtClean="0">
                <a:latin typeface="Times New Roman" pitchFamily="18" charset="0"/>
                <a:cs typeface="Times New Roman" pitchFamily="18" charset="0"/>
              </a:rPr>
              <a:t>I</a:t>
            </a:r>
            <a:r>
              <a:rPr lang="ru-RU" sz="1200" dirty="0" smtClean="0">
                <a:latin typeface="Times New Roman" pitchFamily="18" charset="0"/>
                <a:cs typeface="Times New Roman" pitchFamily="18" charset="0"/>
              </a:rPr>
              <a:t> степени Всероссийского педагогического конкурса «Лучшая презентация воспитателя» (2023), победитель Международного фестиваля авторской детской мультипликации «Я творю мир» (2022;2023), лауреат </a:t>
            </a:r>
            <a:r>
              <a:rPr lang="en-US" sz="1200" dirty="0" smtClean="0">
                <a:latin typeface="Times New Roman" pitchFamily="18" charset="0"/>
                <a:cs typeface="Times New Roman" pitchFamily="18" charset="0"/>
              </a:rPr>
              <a:t>II</a:t>
            </a:r>
            <a:r>
              <a:rPr lang="ru-RU" sz="1200" dirty="0" smtClean="0">
                <a:latin typeface="Times New Roman" pitchFamily="18" charset="0"/>
                <a:cs typeface="Times New Roman" pitchFamily="18" charset="0"/>
              </a:rPr>
              <a:t>степени муниципального этапа конкурса «Педагог года - 2023» в номинации: «Воспитатель года - 2023».</a:t>
            </a:r>
          </a:p>
          <a:p>
            <a:pPr algn="just"/>
            <a:endParaRPr lang="ru-RU" sz="1200" dirty="0" smtClean="0">
              <a:latin typeface="Times New Roman" pitchFamily="18" charset="0"/>
              <a:cs typeface="Times New Roman" pitchFamily="18" charset="0"/>
            </a:endParaRPr>
          </a:p>
          <a:p>
            <a:pPr algn="just"/>
            <a:r>
              <a:rPr lang="ru-RU" sz="1200" dirty="0" smtClean="0">
                <a:latin typeface="Times New Roman" pitchFamily="18" charset="0"/>
                <a:cs typeface="Times New Roman" pitchFamily="18" charset="0"/>
              </a:rPr>
              <a:t> </a:t>
            </a:r>
          </a:p>
          <a:p>
            <a:pPr algn="just"/>
            <a:endParaRPr lang="ru-RU" sz="1200" dirty="0">
              <a:latin typeface="Times New Roman" pitchFamily="18" charset="0"/>
              <a:cs typeface="Times New Roman" pitchFamily="18" charset="0"/>
            </a:endParaRPr>
          </a:p>
        </p:txBody>
      </p:sp>
      <p:pic>
        <p:nvPicPr>
          <p:cNvPr id="8194" name="Picture 2" descr="C:\Users\Ulja\AppData\Local\Temp\Rar$DI00.079\2.jpg"/>
          <p:cNvPicPr>
            <a:picLocks noChangeAspect="1" noChangeArrowheads="1"/>
          </p:cNvPicPr>
          <p:nvPr/>
        </p:nvPicPr>
        <p:blipFill>
          <a:blip r:embed="rId4" cstate="print"/>
          <a:srcRect/>
          <a:stretch>
            <a:fillRect/>
          </a:stretch>
        </p:blipFill>
        <p:spPr bwMode="auto">
          <a:xfrm>
            <a:off x="524468" y="1500174"/>
            <a:ext cx="3261714" cy="486084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ata12.proshkolu.ru/content/media/pic/std/6000000/5100000/5099020-56977be53c9bdd5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4"/>
          <p:cNvSpPr>
            <a:spLocks noChangeArrowheads="1"/>
          </p:cNvSpPr>
          <p:nvPr/>
        </p:nvSpPr>
        <p:spPr bwMode="auto">
          <a:xfrm>
            <a:off x="0" y="214290"/>
            <a:ext cx="9001188"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600" b="1" i="1" dirty="0" smtClean="0">
                <a:solidFill>
                  <a:srgbClr val="FF0000"/>
                </a:solidFill>
              </a:rPr>
              <a:t>Быкова Наталья Владимировна,</a:t>
            </a:r>
            <a:endParaRPr lang="ru-RU" sz="3600" dirty="0" smtClean="0">
              <a:solidFill>
                <a:srgbClr val="FF0000"/>
              </a:solidFill>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воспитатель первой</a:t>
            </a:r>
            <a:r>
              <a:rPr lang="en-US" sz="1600" b="1" dirty="0" smtClean="0">
                <a:latin typeface="Times New Roman" pitchFamily="18" charset="0"/>
                <a:ea typeface="Times New Roman" pitchFamily="18" charset="0"/>
                <a:cs typeface="Times New Roman" pitchFamily="18" charset="0"/>
              </a:rPr>
              <a:t> </a:t>
            </a:r>
            <a:r>
              <a:rPr lang="ru-RU" sz="1600" b="1" dirty="0" smtClean="0">
                <a:latin typeface="Times New Roman" pitchFamily="18" charset="0"/>
                <a:ea typeface="Times New Roman" pitchFamily="18" charset="0"/>
                <a:cs typeface="Times New Roman" pitchFamily="18" charset="0"/>
              </a:rPr>
              <a:t>квалификационной категории</a:t>
            </a:r>
            <a:endParaRPr lang="ru-RU" sz="1600" dirty="0" smtClean="0">
              <a:latin typeface="Arial" pitchFamily="34" charset="0"/>
              <a:cs typeface="Arial" pitchFamily="34" charset="0"/>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МБДОУ №8 «Солнышко» Барабинского района Новосибирской области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6" name="Picture 2" descr="C:\Users\Ulja\Desktop\Рыхторова В.М..jpg"/>
          <p:cNvPicPr>
            <a:picLocks noChangeAspect="1" noChangeArrowheads="1"/>
          </p:cNvPicPr>
          <p:nvPr/>
        </p:nvPicPr>
        <p:blipFill>
          <a:blip r:embed="rId3" cstate="print"/>
          <a:srcRect/>
          <a:stretch>
            <a:fillRect/>
          </a:stretch>
        </p:blipFill>
        <p:spPr bwMode="auto">
          <a:xfrm>
            <a:off x="-12049124" y="-20383500"/>
            <a:ext cx="7538400" cy="6953132"/>
          </a:xfrm>
          <a:prstGeom prst="rect">
            <a:avLst/>
          </a:prstGeom>
          <a:noFill/>
        </p:spPr>
      </p:pic>
      <p:sp>
        <p:nvSpPr>
          <p:cNvPr id="10" name="Rectangle 5"/>
          <p:cNvSpPr>
            <a:spLocks noChangeArrowheads="1"/>
          </p:cNvSpPr>
          <p:nvPr/>
        </p:nvSpPr>
        <p:spPr bwMode="auto">
          <a:xfrm>
            <a:off x="4286216" y="1714488"/>
            <a:ext cx="48577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a:t>
            </a:r>
          </a:p>
        </p:txBody>
      </p:sp>
      <p:sp>
        <p:nvSpPr>
          <p:cNvPr id="11" name="Rectangle 4"/>
          <p:cNvSpPr>
            <a:spLocks noChangeArrowheads="1"/>
          </p:cNvSpPr>
          <p:nvPr/>
        </p:nvSpPr>
        <p:spPr bwMode="auto">
          <a:xfrm>
            <a:off x="3714744" y="1428737"/>
            <a:ext cx="507209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Наталья Владимировна – творческий педагог с активной жизненной позицией, активно распространяющий свой накопленный педагогический опыт. В августе 2022 года на районной проблемной площадке «Формирование и оценка функциональной грамотности обучающихся: воспитательный процесс»представила опыт работы «Формирование математической грамотности у детей дошкольного возраста через реализацию программы «Все по полочкам». Приняла участие в работе</a:t>
            </a:r>
            <a:r>
              <a:rPr lang="en-US" sz="1200" dirty="0" smtClean="0">
                <a:latin typeface="Times New Roman" pitchFamily="18" charset="0"/>
                <a:cs typeface="Times New Roman" pitchFamily="18" charset="0"/>
              </a:rPr>
              <a:t>IV</a:t>
            </a:r>
            <a:r>
              <a:rPr lang="ru-RU" sz="1200" dirty="0" smtClean="0">
                <a:latin typeface="Times New Roman" pitchFamily="18" charset="0"/>
                <a:cs typeface="Times New Roman" pitchFamily="18" charset="0"/>
              </a:rPr>
              <a:t> Всероссийской научно-практической конференции «Инновационные теории и практика в современном Российском образовательном пространстве».  </a:t>
            </a:r>
          </a:p>
          <a:p>
            <a:pPr algn="just"/>
            <a:r>
              <a:rPr lang="ru-RU" sz="1200" dirty="0" smtClean="0">
                <a:latin typeface="Times New Roman" pitchFamily="18" charset="0"/>
                <a:cs typeface="Times New Roman" pitchFamily="18" charset="0"/>
              </a:rPr>
              <a:t>     Воспитанники Натальи Владимировны принимают активное участие в конкурсах различного уровня и являются победителями районных соревнований по </a:t>
            </a:r>
            <a:r>
              <a:rPr lang="ru-RU" sz="1200" dirty="0" err="1" smtClean="0">
                <a:latin typeface="Times New Roman" pitchFamily="18" charset="0"/>
                <a:cs typeface="Times New Roman" pitchFamily="18" charset="0"/>
              </a:rPr>
              <a:t>легоконструированию</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Лего</a:t>
            </a:r>
            <a:r>
              <a:rPr lang="ru-RU" sz="1200" dirty="0" smtClean="0">
                <a:latin typeface="Times New Roman" pitchFamily="18" charset="0"/>
                <a:cs typeface="Times New Roman" pitchFamily="18" charset="0"/>
              </a:rPr>
              <a:t> – мастер».</a:t>
            </a:r>
          </a:p>
          <a:p>
            <a:pPr algn="just"/>
            <a:r>
              <a:rPr lang="ru-RU" sz="1200" dirty="0" smtClean="0">
                <a:latin typeface="Times New Roman" pitchFamily="18" charset="0"/>
                <a:cs typeface="Times New Roman" pitchFamily="18" charset="0"/>
              </a:rPr>
              <a:t>      В 2022 году педагог стала призером регионального конкурса дошкольных образовательных учреждений по экологическому воспитанию детей «</a:t>
            </a:r>
            <a:r>
              <a:rPr lang="ru-RU" sz="1200" dirty="0" err="1" smtClean="0">
                <a:latin typeface="Times New Roman" pitchFamily="18" charset="0"/>
                <a:cs typeface="Times New Roman" pitchFamily="18" charset="0"/>
              </a:rPr>
              <a:t>Экобэби</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IX</a:t>
            </a:r>
            <a:r>
              <a:rPr lang="ru-RU" sz="1200" dirty="0" smtClean="0">
                <a:latin typeface="Times New Roman" pitchFamily="18" charset="0"/>
                <a:cs typeface="Times New Roman" pitchFamily="18" charset="0"/>
              </a:rPr>
              <a:t>Открытого межрегионального конкурса методических материалов «Секрет успеха», победителем и дипломантом конкурсов дошкольной организации «Детский сад – территория сотрудничества и успеха», смотров – конкурсов на лучший мастер – класс педагогических работников «</a:t>
            </a:r>
            <a:r>
              <a:rPr lang="ru-RU" sz="1200" dirty="0" err="1" smtClean="0">
                <a:latin typeface="Times New Roman" pitchFamily="18" charset="0"/>
                <a:cs typeface="Times New Roman" pitchFamily="18" charset="0"/>
              </a:rPr>
              <a:t>Наука+фантазия</a:t>
            </a:r>
            <a:r>
              <a:rPr lang="ru-RU" sz="1200" dirty="0" smtClean="0">
                <a:latin typeface="Times New Roman" pitchFamily="18" charset="0"/>
                <a:cs typeface="Times New Roman" pitchFamily="18" charset="0"/>
              </a:rPr>
              <a:t>», на лучший педагогический проект «Здоровый я – здоровая страна».</a:t>
            </a:r>
          </a:p>
          <a:p>
            <a:pPr algn="just"/>
            <a:r>
              <a:rPr lang="ru-RU" sz="1200" dirty="0" smtClean="0">
                <a:latin typeface="Times New Roman" pitchFamily="18" charset="0"/>
                <a:cs typeface="Times New Roman" pitchFamily="18" charset="0"/>
              </a:rPr>
              <a:t>      С 2023 года Быкова Н.В. является председателем Совета МБДОУ №8 «Солнышко». </a:t>
            </a:r>
          </a:p>
          <a:p>
            <a:pPr algn="just"/>
            <a:r>
              <a:rPr lang="ru-RU" sz="1200" dirty="0" smtClean="0">
                <a:latin typeface="Times New Roman" pitchFamily="18" charset="0"/>
                <a:cs typeface="Times New Roman" pitchFamily="18" charset="0"/>
              </a:rPr>
              <a:t>        За достижение высоких результатов Быкова Наталья Владимировна отмечена Почетной грамотой Управления образования администрации Барабинского района Новосибирской области.</a:t>
            </a:r>
          </a:p>
          <a:p>
            <a:endParaRPr lang="ru-RU" sz="1200" dirty="0" smtClean="0"/>
          </a:p>
          <a:p>
            <a:endParaRPr lang="ru-RU" sz="1200" dirty="0" smtClean="0"/>
          </a:p>
          <a:p>
            <a:endParaRPr lang="ru-RU" sz="1200" dirty="0" smtClean="0"/>
          </a:p>
          <a:p>
            <a:pPr algn="just"/>
            <a:endParaRPr lang="ru-RU" sz="1200" dirty="0" smtClean="0">
              <a:latin typeface="Times New Roman" pitchFamily="18" charset="0"/>
              <a:cs typeface="Times New Roman" pitchFamily="18" charset="0"/>
            </a:endParaRPr>
          </a:p>
          <a:p>
            <a:pPr algn="just"/>
            <a:r>
              <a:rPr lang="ru-RU" sz="1200" dirty="0" smtClean="0">
                <a:latin typeface="Times New Roman" pitchFamily="18" charset="0"/>
                <a:cs typeface="Times New Roman" pitchFamily="18" charset="0"/>
              </a:rPr>
              <a:t> </a:t>
            </a:r>
          </a:p>
          <a:p>
            <a:pPr algn="just"/>
            <a:endParaRPr lang="ru-RU" sz="1200" dirty="0">
              <a:latin typeface="Times New Roman" pitchFamily="18" charset="0"/>
              <a:cs typeface="Times New Roman" pitchFamily="18" charset="0"/>
            </a:endParaRPr>
          </a:p>
        </p:txBody>
      </p:sp>
      <p:pic>
        <p:nvPicPr>
          <p:cNvPr id="9218" name="Picture 2" descr="C:\Users\Ulja\AppData\Local\Temp\Rar$DI00.625\Быкова Н.В..jpg"/>
          <p:cNvPicPr>
            <a:picLocks noChangeAspect="1" noChangeArrowheads="1"/>
          </p:cNvPicPr>
          <p:nvPr/>
        </p:nvPicPr>
        <p:blipFill>
          <a:blip r:embed="rId4" cstate="print"/>
          <a:srcRect/>
          <a:stretch>
            <a:fillRect/>
          </a:stretch>
        </p:blipFill>
        <p:spPr bwMode="auto">
          <a:xfrm>
            <a:off x="428596" y="1428736"/>
            <a:ext cx="3143256" cy="471488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ata12.proshkolu.ru/content/media/pic/std/6000000/5100000/5099020-56977be53c9bdd5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4"/>
          <p:cNvSpPr>
            <a:spLocks noChangeArrowheads="1"/>
          </p:cNvSpPr>
          <p:nvPr/>
        </p:nvSpPr>
        <p:spPr bwMode="auto">
          <a:xfrm>
            <a:off x="0" y="214290"/>
            <a:ext cx="9001188"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600" b="1" i="1" dirty="0" smtClean="0">
                <a:solidFill>
                  <a:srgbClr val="FF0000"/>
                </a:solidFill>
              </a:rPr>
              <a:t>Волкова Надежда Александровна,</a:t>
            </a:r>
            <a:endParaRPr lang="ru-RU" sz="3600" dirty="0" smtClean="0">
              <a:solidFill>
                <a:srgbClr val="FF0000"/>
              </a:solidFill>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Заместитель директора по методической работе высшей</a:t>
            </a:r>
            <a:r>
              <a:rPr lang="en-US" sz="1600" b="1" dirty="0" smtClean="0">
                <a:latin typeface="Times New Roman" pitchFamily="18" charset="0"/>
                <a:ea typeface="Times New Roman" pitchFamily="18" charset="0"/>
                <a:cs typeface="Times New Roman" pitchFamily="18" charset="0"/>
              </a:rPr>
              <a:t> </a:t>
            </a:r>
            <a:r>
              <a:rPr lang="ru-RU" sz="1600" b="1" dirty="0" smtClean="0">
                <a:latin typeface="Times New Roman" pitchFamily="18" charset="0"/>
                <a:ea typeface="Times New Roman" pitchFamily="18" charset="0"/>
                <a:cs typeface="Times New Roman" pitchFamily="18" charset="0"/>
              </a:rPr>
              <a:t>квалификационной категории</a:t>
            </a:r>
            <a:endParaRPr lang="ru-RU" sz="1600" dirty="0" smtClean="0">
              <a:latin typeface="Arial" pitchFamily="34" charset="0"/>
              <a:cs typeface="Arial" pitchFamily="34" charset="0"/>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МБОУДО УДОД Барабинского района Новосибирской области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6" name="Picture 2" descr="C:\Users\Ulja\Desktop\Рыхторова В.М..jpg"/>
          <p:cNvPicPr>
            <a:picLocks noChangeAspect="1" noChangeArrowheads="1"/>
          </p:cNvPicPr>
          <p:nvPr/>
        </p:nvPicPr>
        <p:blipFill>
          <a:blip r:embed="rId3" cstate="print"/>
          <a:srcRect/>
          <a:stretch>
            <a:fillRect/>
          </a:stretch>
        </p:blipFill>
        <p:spPr bwMode="auto">
          <a:xfrm>
            <a:off x="-12049124" y="-20383500"/>
            <a:ext cx="7538400" cy="6953132"/>
          </a:xfrm>
          <a:prstGeom prst="rect">
            <a:avLst/>
          </a:prstGeom>
          <a:noFill/>
        </p:spPr>
      </p:pic>
      <p:sp>
        <p:nvSpPr>
          <p:cNvPr id="10" name="Rectangle 5"/>
          <p:cNvSpPr>
            <a:spLocks noChangeArrowheads="1"/>
          </p:cNvSpPr>
          <p:nvPr/>
        </p:nvSpPr>
        <p:spPr bwMode="auto">
          <a:xfrm>
            <a:off x="4286216" y="1714488"/>
            <a:ext cx="48577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a:t>
            </a:r>
          </a:p>
        </p:txBody>
      </p:sp>
      <p:sp>
        <p:nvSpPr>
          <p:cNvPr id="11" name="Rectangle 4"/>
          <p:cNvSpPr>
            <a:spLocks noChangeArrowheads="1"/>
          </p:cNvSpPr>
          <p:nvPr/>
        </p:nvSpPr>
        <p:spPr bwMode="auto">
          <a:xfrm>
            <a:off x="3714744" y="1285861"/>
            <a:ext cx="5072098"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t>      </a:t>
            </a:r>
            <a:r>
              <a:rPr lang="ru-RU" sz="1200" dirty="0" smtClean="0">
                <a:latin typeface="Times New Roman" pitchFamily="18" charset="0"/>
                <a:cs typeface="Times New Roman" pitchFamily="18" charset="0"/>
              </a:rPr>
              <a:t>Надежда Александровна в 2022 приняла участие в региональном конкурсе инновационных практик руководителей в образовании  Новосибирской области «КИПРо-2023».</a:t>
            </a:r>
          </a:p>
          <a:p>
            <a:pPr algn="just"/>
            <a:r>
              <a:rPr lang="ru-RU" sz="1200" dirty="0" smtClean="0">
                <a:latin typeface="Times New Roman" pitchFamily="18" charset="0"/>
                <a:cs typeface="Times New Roman" pitchFamily="18" charset="0"/>
              </a:rPr>
              <a:t>      В 2023 г. организовала и провела: V районную педагогическую конференцию «Педагогическая инициатива», в которой приняло участие 16 педагогических работников Барабинского района и II конкурс наставников «Вместе мы команда» среди педагогических работников (10 чел.) и обучающихся МБОУДО ЦДОД (13чел.). </a:t>
            </a:r>
          </a:p>
          <a:p>
            <a:pPr algn="just"/>
            <a:r>
              <a:rPr lang="ru-RU" sz="1200" dirty="0" smtClean="0">
                <a:latin typeface="Times New Roman" pitchFamily="18" charset="0"/>
                <a:cs typeface="Times New Roman" pitchFamily="18" charset="0"/>
              </a:rPr>
              <a:t>      В 2022 г. Надежда Александровна являлась куратором на базе МБОУДО ЦДОД профориентационной площадки федерального проекта «Билет в будущее». 50 обучающихся Барабинского района прошли пробы по профессии «Швея». А также в рамках проекта «</a:t>
            </a:r>
            <a:r>
              <a:rPr lang="ru-RU" sz="1200" dirty="0" err="1" smtClean="0">
                <a:latin typeface="Times New Roman" pitchFamily="18" charset="0"/>
                <a:cs typeface="Times New Roman" pitchFamily="18" charset="0"/>
              </a:rPr>
              <a:t>Скилс</a:t>
            </a:r>
            <a:r>
              <a:rPr lang="ru-RU" sz="1200" dirty="0" smtClean="0">
                <a:latin typeface="Times New Roman" pitchFamily="18" charset="0"/>
                <a:cs typeface="Times New Roman" pitchFamily="18" charset="0"/>
              </a:rPr>
              <a:t> траектория. самоопределение с нуля» с целью раннего профессионального самоопределения обучающихся наше учреждение посетили 126 детей из Барабинского, </a:t>
            </a:r>
            <a:r>
              <a:rPr lang="ru-RU" sz="1200" dirty="0" err="1" smtClean="0">
                <a:latin typeface="Times New Roman" pitchFamily="18" charset="0"/>
                <a:cs typeface="Times New Roman" pitchFamily="18" charset="0"/>
              </a:rPr>
              <a:t>Чановского</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Каргатского</a:t>
            </a:r>
            <a:r>
              <a:rPr lang="ru-RU" sz="1200" dirty="0" smtClean="0">
                <a:latin typeface="Times New Roman" pitchFamily="18" charset="0"/>
                <a:cs typeface="Times New Roman" pitchFamily="18" charset="0"/>
              </a:rPr>
              <a:t> и Венгеровского районов. </a:t>
            </a:r>
          </a:p>
          <a:p>
            <a:pPr algn="just"/>
            <a:r>
              <a:rPr lang="ru-RU" sz="1200" dirty="0" smtClean="0">
                <a:latin typeface="Times New Roman" pitchFamily="18" charset="0"/>
                <a:cs typeface="Times New Roman" pitchFamily="18" charset="0"/>
              </a:rPr>
              <a:t>   Надежда Александровна является руководителем муниципального ресурсного центра выявления, поддержки и развития способностей и талантов у детей и молодёжи Барабинского района «Созвездие». Под её руководством в Барабинском районе проводится муниципальный этап Всероссийской олимпиады школьников. В 2022-2023 учебном году в олимпиаде приняло участие 1133 обучающихся из 23 общеобразовательных учреждений (по сравнению с прошлым годом количество участников увеличилось на 160 человек В этом учебном году увеличилось и количество участников регионального этапа с 31 до 34. Так же является организатором участия обучающихся Барабинского района в мероприятиях регионального центра «Альтаир». (2018г.).</a:t>
            </a:r>
          </a:p>
          <a:p>
            <a:endParaRPr lang="ru-RU" sz="1200" dirty="0" smtClean="0"/>
          </a:p>
          <a:p>
            <a:endParaRPr lang="ru-RU" sz="1200" dirty="0" smtClean="0"/>
          </a:p>
          <a:p>
            <a:endParaRPr lang="ru-RU" sz="1200" dirty="0" smtClean="0"/>
          </a:p>
          <a:p>
            <a:endParaRPr lang="ru-RU" sz="1200" dirty="0" smtClean="0"/>
          </a:p>
          <a:p>
            <a:endParaRPr lang="ru-RU" sz="1200" dirty="0" smtClean="0"/>
          </a:p>
          <a:p>
            <a:pPr algn="just"/>
            <a:endParaRPr lang="ru-RU" sz="1200" dirty="0" smtClean="0">
              <a:latin typeface="Times New Roman" pitchFamily="18" charset="0"/>
              <a:cs typeface="Times New Roman" pitchFamily="18" charset="0"/>
            </a:endParaRPr>
          </a:p>
          <a:p>
            <a:pPr algn="just"/>
            <a:r>
              <a:rPr lang="ru-RU" sz="1200" dirty="0" smtClean="0">
                <a:latin typeface="Times New Roman" pitchFamily="18" charset="0"/>
                <a:cs typeface="Times New Roman" pitchFamily="18" charset="0"/>
              </a:rPr>
              <a:t> </a:t>
            </a:r>
          </a:p>
          <a:p>
            <a:pPr algn="just"/>
            <a:endParaRPr lang="ru-RU" sz="1200" dirty="0">
              <a:latin typeface="Times New Roman" pitchFamily="18" charset="0"/>
              <a:cs typeface="Times New Roman" pitchFamily="18" charset="0"/>
            </a:endParaRPr>
          </a:p>
        </p:txBody>
      </p:sp>
      <p:pic>
        <p:nvPicPr>
          <p:cNvPr id="10242" name="Picture 2" descr="C:\Users\Ulja\AppData\Local\Temp\Rar$DI01.924\Волкова.jpg"/>
          <p:cNvPicPr>
            <a:picLocks noChangeAspect="1" noChangeArrowheads="1"/>
          </p:cNvPicPr>
          <p:nvPr/>
        </p:nvPicPr>
        <p:blipFill>
          <a:blip r:embed="rId4"/>
          <a:srcRect/>
          <a:stretch>
            <a:fillRect/>
          </a:stretch>
        </p:blipFill>
        <p:spPr bwMode="auto">
          <a:xfrm>
            <a:off x="428596" y="1285860"/>
            <a:ext cx="3238509" cy="485776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ata12.proshkolu.ru/content/media/pic/std/6000000/5100000/5099020-56977be53c9bdd5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4"/>
          <p:cNvSpPr>
            <a:spLocks noChangeArrowheads="1"/>
          </p:cNvSpPr>
          <p:nvPr/>
        </p:nvSpPr>
        <p:spPr bwMode="auto">
          <a:xfrm>
            <a:off x="142812" y="214290"/>
            <a:ext cx="9001188"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600" b="1" i="1" dirty="0" smtClean="0">
                <a:solidFill>
                  <a:srgbClr val="FF0000"/>
                </a:solidFill>
              </a:rPr>
              <a:t>Ходячих Татьяна Анатольевна,</a:t>
            </a:r>
            <a:endParaRPr lang="ru-RU" sz="3600" dirty="0" smtClean="0">
              <a:solidFill>
                <a:srgbClr val="FF0000"/>
              </a:solidFill>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Заместитель директора по учебно-воспитательной работе высшей квалификационной категории МБОУДО ЦДОД Барабинского района Новосибирской области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6" name="Picture 2" descr="C:\Users\Ulja\Desktop\Рыхторова В.М..jpg"/>
          <p:cNvPicPr>
            <a:picLocks noChangeAspect="1" noChangeArrowheads="1"/>
          </p:cNvPicPr>
          <p:nvPr/>
        </p:nvPicPr>
        <p:blipFill>
          <a:blip r:embed="rId3" cstate="print"/>
          <a:srcRect/>
          <a:stretch>
            <a:fillRect/>
          </a:stretch>
        </p:blipFill>
        <p:spPr bwMode="auto">
          <a:xfrm>
            <a:off x="-12049124" y="-20383500"/>
            <a:ext cx="7538400" cy="6953132"/>
          </a:xfrm>
          <a:prstGeom prst="rect">
            <a:avLst/>
          </a:prstGeom>
          <a:noFill/>
        </p:spPr>
      </p:pic>
      <p:sp>
        <p:nvSpPr>
          <p:cNvPr id="10" name="Rectangle 5"/>
          <p:cNvSpPr>
            <a:spLocks noChangeArrowheads="1"/>
          </p:cNvSpPr>
          <p:nvPr/>
        </p:nvSpPr>
        <p:spPr bwMode="auto">
          <a:xfrm>
            <a:off x="4286216" y="1714488"/>
            <a:ext cx="48577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a:t>
            </a:r>
          </a:p>
        </p:txBody>
      </p:sp>
      <p:sp>
        <p:nvSpPr>
          <p:cNvPr id="11" name="Rectangle 4"/>
          <p:cNvSpPr>
            <a:spLocks noChangeArrowheads="1"/>
          </p:cNvSpPr>
          <p:nvPr/>
        </p:nvSpPr>
        <p:spPr bwMode="auto">
          <a:xfrm>
            <a:off x="3857620" y="1428736"/>
            <a:ext cx="492922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Татьяна Анатольевна в 2022 приняла участие в региональном конкурсе инновационных практик руководителей в образовании Новосибирской области «КИПРо-2023», в 2023г. стала победителем в областном конкурсе методических материалов организации взаимодействия образовательных организаций и родительской общественности «Семья – Школа - Социум». </a:t>
            </a:r>
          </a:p>
          <a:p>
            <a:pPr algn="just"/>
            <a:r>
              <a:rPr lang="ru-RU" sz="1200" dirty="0" smtClean="0">
                <a:latin typeface="Times New Roman" pitchFamily="18" charset="0"/>
                <a:cs typeface="Times New Roman" pitchFamily="18" charset="0"/>
              </a:rPr>
              <a:t>       В 2023г. организовала и провела: V районную педагогическую конференцию «Педагогическая инициатива», в которой приняло участие 16 педагогических работников Барабинского района и II конкурс наставников «Вместе мы команда» среди педагогических работников (10 чел.) и обучающихся МБОУДО ЦДОД (13чел.). </a:t>
            </a:r>
          </a:p>
          <a:p>
            <a:pPr algn="just"/>
            <a:r>
              <a:rPr lang="ru-RU" sz="1200" dirty="0" smtClean="0">
                <a:latin typeface="Times New Roman" pitchFamily="18" charset="0"/>
                <a:cs typeface="Times New Roman" pitchFamily="18" charset="0"/>
              </a:rPr>
              <a:t>       В 2023г. состояла в составе жюри муниципальных этапов: региональная акция «Растим гражданина» и региональный проект «Лучший волонтёрский отряд». </a:t>
            </a:r>
          </a:p>
          <a:p>
            <a:pPr algn="just"/>
            <a:r>
              <a:rPr lang="ru-RU" sz="1200" dirty="0" smtClean="0">
                <a:latin typeface="Times New Roman" pitchFamily="18" charset="0"/>
                <a:cs typeface="Times New Roman" pitchFamily="18" charset="0"/>
              </a:rPr>
              <a:t>      Являясь председателем Местной детской общественной организацией «СТАРТ, Татьяна Анатольевна одержала победу в областном конкурсе инициатив и достижений Новосибирской области в номинации «Меняем мир к лучшему» с социально-значимым проектом «Ступень к мастерству – профессиональное самоопределение детей с ограниченными возможностями здоровья, инвалидностью». Победа в конкурсе предоставила возможность пройти стажировку в г. Москва. </a:t>
            </a:r>
          </a:p>
          <a:p>
            <a:pPr algn="just"/>
            <a:r>
              <a:rPr lang="ru-RU" sz="1200" dirty="0" smtClean="0">
                <a:latin typeface="Times New Roman" pitchFamily="18" charset="0"/>
                <a:cs typeface="Times New Roman" pitchFamily="18" charset="0"/>
              </a:rPr>
              <a:t>      В 2022-2023гг. Татьяна Анатольевна совместно с члена организации организовали и провели ряд волонтёрских акций: Накорми четвероногого, Свеча в окопе, Весточка солдату», </a:t>
            </a:r>
            <a:r>
              <a:rPr lang="ru-RU" sz="1200" dirty="0" err="1" smtClean="0">
                <a:latin typeface="Times New Roman" pitchFamily="18" charset="0"/>
                <a:cs typeface="Times New Roman" pitchFamily="18" charset="0"/>
              </a:rPr>
              <a:t>Книгодарение</a:t>
            </a:r>
            <a:r>
              <a:rPr lang="ru-RU" sz="1200" dirty="0" smtClean="0">
                <a:latin typeface="Times New Roman" pitchFamily="18" charset="0"/>
                <a:cs typeface="Times New Roman" pitchFamily="18" charset="0"/>
              </a:rPr>
              <a:t>, Конкурс чтецов, </a:t>
            </a:r>
            <a:r>
              <a:rPr lang="ru-RU" sz="1200" dirty="0" err="1" smtClean="0">
                <a:latin typeface="Times New Roman" pitchFamily="18" charset="0"/>
                <a:cs typeface="Times New Roman" pitchFamily="18" charset="0"/>
              </a:rPr>
              <a:t>Квиз</a:t>
            </a:r>
            <a:r>
              <a:rPr lang="ru-RU" sz="1200" dirty="0" smtClean="0">
                <a:latin typeface="Times New Roman" pitchFamily="18" charset="0"/>
                <a:cs typeface="Times New Roman" pitchFamily="18" charset="0"/>
              </a:rPr>
              <a:t> для многодетных мам, Дерево памяти, спасибо ветеранам, Свеча памяти, Выставка «Герои ВОВ в лицах», </a:t>
            </a:r>
            <a:r>
              <a:rPr lang="ru-RU" sz="1200" dirty="0" err="1" smtClean="0">
                <a:latin typeface="Times New Roman" pitchFamily="18" charset="0"/>
                <a:cs typeface="Times New Roman" pitchFamily="18" charset="0"/>
              </a:rPr>
              <a:t>благополучателями</a:t>
            </a:r>
            <a:r>
              <a:rPr lang="ru-RU" sz="1200" dirty="0" smtClean="0">
                <a:latin typeface="Times New Roman" pitchFamily="18" charset="0"/>
                <a:cs typeface="Times New Roman" pitchFamily="18" charset="0"/>
              </a:rPr>
              <a:t> которых более 250 человек.</a:t>
            </a:r>
          </a:p>
          <a:p>
            <a:endParaRPr lang="ru-RU" sz="1200" dirty="0" smtClean="0"/>
          </a:p>
          <a:p>
            <a:endParaRPr lang="ru-RU" sz="1200" dirty="0" smtClean="0"/>
          </a:p>
          <a:p>
            <a:pPr algn="just"/>
            <a:endParaRPr lang="ru-RU" sz="1200" dirty="0" smtClean="0">
              <a:latin typeface="Times New Roman" pitchFamily="18" charset="0"/>
              <a:cs typeface="Times New Roman" pitchFamily="18" charset="0"/>
            </a:endParaRPr>
          </a:p>
          <a:p>
            <a:pPr algn="just"/>
            <a:r>
              <a:rPr lang="ru-RU" sz="1200" dirty="0" smtClean="0">
                <a:latin typeface="Times New Roman" pitchFamily="18" charset="0"/>
                <a:cs typeface="Times New Roman" pitchFamily="18" charset="0"/>
              </a:rPr>
              <a:t> </a:t>
            </a:r>
          </a:p>
          <a:p>
            <a:pPr algn="just"/>
            <a:endParaRPr lang="ru-RU" sz="1200" dirty="0">
              <a:latin typeface="Times New Roman" pitchFamily="18" charset="0"/>
              <a:cs typeface="Times New Roman" pitchFamily="18" charset="0"/>
            </a:endParaRPr>
          </a:p>
        </p:txBody>
      </p:sp>
      <p:pic>
        <p:nvPicPr>
          <p:cNvPr id="11266" name="Picture 2" descr="C:\Users\Ulja\AppData\Local\Temp\Rar$DI45.268\Ходячих.jpg"/>
          <p:cNvPicPr>
            <a:picLocks noChangeAspect="1" noChangeArrowheads="1"/>
          </p:cNvPicPr>
          <p:nvPr/>
        </p:nvPicPr>
        <p:blipFill>
          <a:blip r:embed="rId4"/>
          <a:srcRect/>
          <a:stretch>
            <a:fillRect/>
          </a:stretch>
        </p:blipFill>
        <p:spPr bwMode="auto">
          <a:xfrm>
            <a:off x="428596" y="1500174"/>
            <a:ext cx="3438817" cy="456342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grounds.org/uploads/flowers-and-vintage-blank-books-powerpoint-templates.jpg"/>
          <p:cNvPicPr>
            <a:picLocks noChangeAspect="1" noChangeArrowheads="1"/>
          </p:cNvPicPr>
          <p:nvPr/>
        </p:nvPicPr>
        <p:blipFill>
          <a:blip r:embed="rId2"/>
          <a:srcRect b="2817"/>
          <a:stretch>
            <a:fillRect/>
          </a:stretch>
        </p:blipFill>
        <p:spPr bwMode="auto">
          <a:xfrm>
            <a:off x="0" y="0"/>
            <a:ext cx="9144000" cy="7143728"/>
          </a:xfrm>
          <a:prstGeom prst="rect">
            <a:avLst/>
          </a:prstGeom>
          <a:noFill/>
        </p:spPr>
      </p:pic>
      <p:sp>
        <p:nvSpPr>
          <p:cNvPr id="5" name="TextBox 4"/>
          <p:cNvSpPr txBox="1"/>
          <p:nvPr/>
        </p:nvSpPr>
        <p:spPr>
          <a:xfrm rot="20383927">
            <a:off x="4528596" y="2316918"/>
            <a:ext cx="3468334" cy="1200329"/>
          </a:xfrm>
          <a:prstGeom prst="rect">
            <a:avLst/>
          </a:prstGeom>
          <a:noFill/>
        </p:spPr>
        <p:txBody>
          <a:bodyPr wrap="square" rtlCol="0">
            <a:spAutoFit/>
          </a:bodyPr>
          <a:lstStyle/>
          <a:p>
            <a:pPr algn="ctr"/>
            <a:r>
              <a:rPr lang="ru-RU" sz="3600" dirty="0" smtClean="0">
                <a:solidFill>
                  <a:schemeClr val="accent4">
                    <a:lumMod val="50000"/>
                  </a:schemeClr>
                </a:solidFill>
                <a:latin typeface="Monotype Corsiva" pitchFamily="66" charset="0"/>
              </a:rPr>
              <a:t>Спасибо за профессионализм!</a:t>
            </a:r>
            <a:endParaRPr lang="ru-RU" sz="3600" dirty="0">
              <a:solidFill>
                <a:schemeClr val="accent4">
                  <a:lumMod val="50000"/>
                </a:schemeClr>
              </a:solidFill>
              <a:latin typeface="Monotype Corsiva"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ata12.proshkolu.ru/content/media/pic/std/6000000/5100000/5099020-56977be53c9bdd5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4"/>
          <p:cNvSpPr>
            <a:spLocks noChangeArrowheads="1"/>
          </p:cNvSpPr>
          <p:nvPr/>
        </p:nvSpPr>
        <p:spPr bwMode="auto">
          <a:xfrm>
            <a:off x="285720" y="357166"/>
            <a:ext cx="857256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600" b="1" i="1" dirty="0" smtClean="0">
                <a:solidFill>
                  <a:srgbClr val="FF0000"/>
                </a:solidFill>
              </a:rPr>
              <a:t>Гребенщикова Татьяна Сергеевна,</a:t>
            </a:r>
            <a:endParaRPr lang="ru-RU" sz="3600" dirty="0" smtClean="0">
              <a:solidFill>
                <a:srgbClr val="FF0000"/>
              </a:solidFill>
            </a:endParaRPr>
          </a:p>
          <a:p>
            <a:pPr lvl="0" algn="ctr" eaLnBrk="0" fontAlgn="base" hangingPunct="0">
              <a:spcBef>
                <a:spcPct val="0"/>
              </a:spcBef>
              <a:spcAft>
                <a:spcPct val="0"/>
              </a:spcAft>
            </a:pPr>
            <a:r>
              <a:rPr lang="ru-RU" b="1" dirty="0" smtClean="0">
                <a:latin typeface="Times New Roman" pitchFamily="18" charset="0"/>
                <a:ea typeface="Times New Roman" pitchFamily="18" charset="0"/>
                <a:cs typeface="Times New Roman" pitchFamily="18" charset="0"/>
              </a:rPr>
              <a:t>учитель  физики высшей  квалификационной категории</a:t>
            </a:r>
            <a:endParaRPr lang="ru-RU" dirty="0" smtClean="0">
              <a:latin typeface="Arial" pitchFamily="34" charset="0"/>
              <a:cs typeface="Arial" pitchFamily="34" charset="0"/>
            </a:endParaRPr>
          </a:p>
          <a:p>
            <a:pPr lvl="0" algn="ctr" eaLnBrk="0" fontAlgn="base" hangingPunct="0">
              <a:spcBef>
                <a:spcPct val="0"/>
              </a:spcBef>
              <a:spcAft>
                <a:spcPct val="0"/>
              </a:spcAft>
            </a:pPr>
            <a:r>
              <a:rPr lang="ru-RU" b="1" dirty="0" smtClean="0">
                <a:latin typeface="Times New Roman" pitchFamily="18" charset="0"/>
                <a:ea typeface="Times New Roman" pitchFamily="18" charset="0"/>
                <a:cs typeface="Times New Roman" pitchFamily="18" charset="0"/>
              </a:rPr>
              <a:t>МБОУ СОШ №2 Барабинского района Новосибирской области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6" name="Picture 2" descr="C:\Users\Ulja\Desktop\Рыхторова В.М..jpg"/>
          <p:cNvPicPr>
            <a:picLocks noChangeAspect="1" noChangeArrowheads="1"/>
          </p:cNvPicPr>
          <p:nvPr/>
        </p:nvPicPr>
        <p:blipFill>
          <a:blip r:embed="rId3" cstate="print"/>
          <a:srcRect/>
          <a:stretch>
            <a:fillRect/>
          </a:stretch>
        </p:blipFill>
        <p:spPr bwMode="auto">
          <a:xfrm>
            <a:off x="-12049124" y="-20383500"/>
            <a:ext cx="7538400" cy="6953132"/>
          </a:xfrm>
          <a:prstGeom prst="rect">
            <a:avLst/>
          </a:prstGeom>
          <a:noFill/>
        </p:spPr>
      </p:pic>
      <p:sp>
        <p:nvSpPr>
          <p:cNvPr id="10" name="Rectangle 5"/>
          <p:cNvSpPr>
            <a:spLocks noChangeArrowheads="1"/>
          </p:cNvSpPr>
          <p:nvPr/>
        </p:nvSpPr>
        <p:spPr bwMode="auto">
          <a:xfrm>
            <a:off x="4000496" y="1500174"/>
            <a:ext cx="471490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Гребенщикова Т.С .- эрудированный, принципиальный, требовательный педагог, творческая личность, способная вовлечь учащихся в активный познавательный процесс. Абсолютная успеваемость по предмету - 100%.  Ее выпускники успешно проходят государственную итоговую аттестацию по физике. Под ее руководством обучающиеся принимали активное участие в различных мероприятиях: Национальной технологической олимпиаде,  в </a:t>
            </a:r>
            <a:r>
              <a:rPr lang="ru-RU" sz="1200" dirty="0" err="1" smtClean="0">
                <a:latin typeface="Times New Roman" pitchFamily="18" charset="0"/>
                <a:cs typeface="Times New Roman" pitchFamily="18" charset="0"/>
              </a:rPr>
              <a:t>онлайн</a:t>
            </a:r>
            <a:r>
              <a:rPr lang="ru-RU" sz="1200" dirty="0" smtClean="0">
                <a:latin typeface="Times New Roman" pitchFamily="18" charset="0"/>
                <a:cs typeface="Times New Roman" pitchFamily="18" charset="0"/>
              </a:rPr>
              <a:t> мастер-классах "Наука +", дистанционном исследовательском проекте с всероссийским участием "Тепло в живых системах, практика" (диплом победителя), Всероссийском конкурсе "Призвание" в номинации  "Детские исследовательские и научные работы" (1 место), Всероссийской олимпиаде «Технология успеха», в межрайонной профильной смене "Турнир юных физиков", 1 межрайонных технологических играх "</a:t>
            </a:r>
            <a:r>
              <a:rPr lang="ru-RU" sz="1200" dirty="0" err="1" smtClean="0">
                <a:latin typeface="Times New Roman" pitchFamily="18" charset="0"/>
                <a:cs typeface="Times New Roman" pitchFamily="18" charset="0"/>
              </a:rPr>
              <a:t>Инженериада</a:t>
            </a:r>
            <a:r>
              <a:rPr lang="ru-RU" sz="1200" dirty="0" smtClean="0">
                <a:latin typeface="Times New Roman" pitchFamily="18" charset="0"/>
                <a:cs typeface="Times New Roman" pitchFamily="18" charset="0"/>
              </a:rPr>
              <a:t>". Татьяна Сергеевна - преподаватель школьного центра «Точка роста».</a:t>
            </a:r>
          </a:p>
          <a:p>
            <a:pPr algn="just"/>
            <a:r>
              <a:rPr lang="ru-RU" sz="1200" dirty="0" smtClean="0">
                <a:latin typeface="Times New Roman" pitchFamily="18" charset="0"/>
                <a:cs typeface="Times New Roman" pitchFamily="18" charset="0"/>
              </a:rPr>
              <a:t>    Гребенщикова Т.С. ежегодно работает в составе экспертной комиссии и жюри районного конкурса исследовательских работ учащихся, муниципального этапа Всероссийской предметной олимпиады школьников по физике, является специалистом по инструктажу и лабораторным работам в период проведения государственной итоговой аттестации.</a:t>
            </a:r>
          </a:p>
          <a:p>
            <a:pPr algn="just"/>
            <a:r>
              <a:rPr lang="ru-RU" sz="1200" dirty="0" smtClean="0">
                <a:latin typeface="Times New Roman" pitchFamily="18" charset="0"/>
                <a:cs typeface="Times New Roman" pitchFamily="18" charset="0"/>
              </a:rPr>
              <a:t>     Награждена Почетной грамотой министерства образования Новосибирской области (2020), Благодарностью министерства образования, науки и инновационной политики Новосибирской области (2015), Благодарностью Законодательного Собрания Новосибирской области (2019), Благодарственным письмом Управления образования администрации Барабинского района (2019).</a:t>
            </a:r>
          </a:p>
        </p:txBody>
      </p:sp>
      <p:pic>
        <p:nvPicPr>
          <p:cNvPr id="26626" name="Picture 2" descr="C:\Users\Ulja\AppData\Local\Temp\Rar$DI00.059\фото.jpg"/>
          <p:cNvPicPr>
            <a:picLocks noChangeAspect="1" noChangeArrowheads="1"/>
          </p:cNvPicPr>
          <p:nvPr/>
        </p:nvPicPr>
        <p:blipFill>
          <a:blip r:embed="rId4" cstate="print"/>
          <a:srcRect/>
          <a:stretch>
            <a:fillRect/>
          </a:stretch>
        </p:blipFill>
        <p:spPr bwMode="auto">
          <a:xfrm>
            <a:off x="500034" y="1500174"/>
            <a:ext cx="3357586" cy="481711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ata12.proshkolu.ru/content/media/pic/std/6000000/5100000/5099020-56977be53c9bdd5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4"/>
          <p:cNvSpPr>
            <a:spLocks noChangeArrowheads="1"/>
          </p:cNvSpPr>
          <p:nvPr/>
        </p:nvSpPr>
        <p:spPr bwMode="auto">
          <a:xfrm>
            <a:off x="285720" y="285729"/>
            <a:ext cx="857256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600" b="1" i="1" dirty="0" err="1" smtClean="0">
                <a:solidFill>
                  <a:srgbClr val="FF0000"/>
                </a:solidFill>
              </a:rPr>
              <a:t>Помельцева</a:t>
            </a:r>
            <a:r>
              <a:rPr lang="ru-RU" sz="3600" b="1" i="1" dirty="0" smtClean="0">
                <a:solidFill>
                  <a:srgbClr val="FF0000"/>
                </a:solidFill>
              </a:rPr>
              <a:t> Наталья Юрьевна,</a:t>
            </a:r>
            <a:endParaRPr lang="ru-RU" sz="3600" dirty="0" smtClean="0">
              <a:solidFill>
                <a:srgbClr val="FF0000"/>
              </a:solidFill>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Заместитель директора  по воспитательной работе,  учитель русского языка и литературы  высшей  квалификационной категории</a:t>
            </a:r>
            <a:endParaRPr lang="ru-RU" sz="1600" dirty="0" smtClean="0">
              <a:latin typeface="Arial" pitchFamily="34" charset="0"/>
              <a:cs typeface="Arial" pitchFamily="34" charset="0"/>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МБОУ СОШ №3 Барабинского района Новосибирской области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6" name="Picture 2" descr="C:\Users\Ulja\Desktop\Рыхторова В.М..jpg"/>
          <p:cNvPicPr>
            <a:picLocks noChangeAspect="1" noChangeArrowheads="1"/>
          </p:cNvPicPr>
          <p:nvPr/>
        </p:nvPicPr>
        <p:blipFill>
          <a:blip r:embed="rId3" cstate="print"/>
          <a:srcRect/>
          <a:stretch>
            <a:fillRect/>
          </a:stretch>
        </p:blipFill>
        <p:spPr bwMode="auto">
          <a:xfrm>
            <a:off x="-12049124" y="-20383500"/>
            <a:ext cx="7538400" cy="6953132"/>
          </a:xfrm>
          <a:prstGeom prst="rect">
            <a:avLst/>
          </a:prstGeom>
          <a:noFill/>
        </p:spPr>
      </p:pic>
      <p:sp>
        <p:nvSpPr>
          <p:cNvPr id="10" name="Rectangle 5"/>
          <p:cNvSpPr>
            <a:spLocks noChangeArrowheads="1"/>
          </p:cNvSpPr>
          <p:nvPr/>
        </p:nvSpPr>
        <p:spPr bwMode="auto">
          <a:xfrm>
            <a:off x="4286216" y="1714488"/>
            <a:ext cx="48577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a:t>
            </a:r>
          </a:p>
        </p:txBody>
      </p:sp>
      <p:sp>
        <p:nvSpPr>
          <p:cNvPr id="17412" name="Rectangle 4"/>
          <p:cNvSpPr>
            <a:spLocks noChangeArrowheads="1"/>
          </p:cNvSpPr>
          <p:nvPr/>
        </p:nvSpPr>
        <p:spPr bwMode="auto">
          <a:xfrm>
            <a:off x="3857620" y="1643050"/>
            <a:ext cx="492922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Помельцева</a:t>
            </a:r>
            <a:r>
              <a:rPr lang="ru-RU" sz="1200" dirty="0" smtClean="0">
                <a:latin typeface="Times New Roman" pitchFamily="18" charset="0"/>
                <a:cs typeface="Times New Roman" pitchFamily="18" charset="0"/>
              </a:rPr>
              <a:t> Н.Ю. – творчески работающий учитель, владеющий современными методами обучения и воспитания учащихся. Увлеченность своим предметом, высокий уровень профессионального мастерства, грамотный подход к содержательной стороне образовательного процесса позволяют учителю добиваться высоких результатов.</a:t>
            </a:r>
          </a:p>
          <a:p>
            <a:pPr algn="just"/>
            <a:r>
              <a:rPr lang="ru-RU" sz="1200" dirty="0" smtClean="0">
                <a:latin typeface="Times New Roman" pitchFamily="18" charset="0"/>
                <a:cs typeface="Times New Roman" pitchFamily="18" charset="0"/>
              </a:rPr>
              <a:t>       Большое внимание Наталья Юрьевна уделяет развитию творческого потенциала учеников, поэтому ее обучающиеся  принимают активное участие в различных конкурсах всех уровней, где занимают призовые места: в 2022-2023 </a:t>
            </a:r>
            <a:r>
              <a:rPr lang="ru-RU" sz="1200" dirty="0" err="1" smtClean="0">
                <a:latin typeface="Times New Roman" pitchFamily="18" charset="0"/>
                <a:cs typeface="Times New Roman" pitchFamily="18" charset="0"/>
              </a:rPr>
              <a:t>уч.году</a:t>
            </a:r>
            <a:r>
              <a:rPr lang="ru-RU" sz="1200" dirty="0" smtClean="0">
                <a:latin typeface="Times New Roman" pitchFamily="18" charset="0"/>
                <a:cs typeface="Times New Roman" pitchFamily="18" charset="0"/>
              </a:rPr>
              <a:t> победитель Всероссийского конкурса «Призвание» в номинации «Литературное творчество», диплом 2 степени в муниципальном этапе Всероссийской детской творческой школы-конкурса в сфере развития и продвижения территорий «Портрет твоего края», обучающийся с ограниченными возможностями здоровья стал победителем районного творческого конкурса «Добрая весточка» в рамках декады «Добра и милосердия». </a:t>
            </a:r>
          </a:p>
          <a:p>
            <a:pPr algn="just"/>
            <a:r>
              <a:rPr lang="ru-RU" sz="1200" dirty="0" smtClean="0">
                <a:latin typeface="Times New Roman" pitchFamily="18" charset="0"/>
                <a:cs typeface="Times New Roman" pitchFamily="18" charset="0"/>
              </a:rPr>
              <a:t>       Опыт работы по профилактике суицидального поведения несовершеннолетних представила в рамках Международной научно-практической конференции «Конструктивное обучение в системе «Школа-вуз».</a:t>
            </a:r>
          </a:p>
          <a:p>
            <a:pPr algn="just"/>
            <a:r>
              <a:rPr lang="ru-RU" sz="1200" dirty="0" smtClean="0">
                <a:latin typeface="Times New Roman" pitchFamily="18" charset="0"/>
                <a:cs typeface="Times New Roman" pitchFamily="18" charset="0"/>
              </a:rPr>
              <a:t>       Благодаря её кропотливой работе в школе сформирована своя система воспитания, частью которой являются военно-патриотический, спортивный клубы, кадетские классы, регулярное участие школьников в акциях, праздниках, конкурсах и т.п. </a:t>
            </a:r>
          </a:p>
          <a:p>
            <a:pPr algn="just"/>
            <a:r>
              <a:rPr lang="ru-RU" sz="1200" dirty="0" smtClean="0">
                <a:latin typeface="Times New Roman" pitchFamily="18" charset="0"/>
                <a:cs typeface="Times New Roman" pitchFamily="18" charset="0"/>
              </a:rPr>
              <a:t>     Наталья Юрьевна на протяжении 8 лет является руководителем пункта итоговой аттестации девятиклассников. </a:t>
            </a:r>
          </a:p>
          <a:p>
            <a:pPr algn="just"/>
            <a:endParaRPr lang="ru-RU" sz="1200" dirty="0">
              <a:latin typeface="Times New Roman" pitchFamily="18" charset="0"/>
              <a:cs typeface="Times New Roman" pitchFamily="18" charset="0"/>
            </a:endParaRPr>
          </a:p>
        </p:txBody>
      </p:sp>
      <p:pic>
        <p:nvPicPr>
          <p:cNvPr id="25601" name="Picture 1" descr="C:\Users\Ulja\AppData\Local\Temp\Rar$DI00.277\фотография.jpg"/>
          <p:cNvPicPr>
            <a:picLocks noChangeAspect="1" noChangeArrowheads="1"/>
          </p:cNvPicPr>
          <p:nvPr/>
        </p:nvPicPr>
        <p:blipFill>
          <a:blip r:embed="rId4" cstate="print"/>
          <a:srcRect/>
          <a:stretch>
            <a:fillRect/>
          </a:stretch>
        </p:blipFill>
        <p:spPr bwMode="auto">
          <a:xfrm>
            <a:off x="428596" y="1714487"/>
            <a:ext cx="3357586" cy="455669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ata12.proshkolu.ru/content/media/pic/std/6000000/5100000/5099020-56977be53c9bdd5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Rectangle 4"/>
          <p:cNvSpPr>
            <a:spLocks noChangeArrowheads="1"/>
          </p:cNvSpPr>
          <p:nvPr/>
        </p:nvSpPr>
        <p:spPr bwMode="auto">
          <a:xfrm>
            <a:off x="214282" y="285728"/>
            <a:ext cx="8929718"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600" b="1" i="1" dirty="0" err="1" smtClean="0">
                <a:solidFill>
                  <a:srgbClr val="FF0000"/>
                </a:solidFill>
              </a:rPr>
              <a:t>Булуева</a:t>
            </a:r>
            <a:r>
              <a:rPr lang="ru-RU" sz="3600" b="1" i="1" dirty="0" smtClean="0">
                <a:solidFill>
                  <a:srgbClr val="FF0000"/>
                </a:solidFill>
              </a:rPr>
              <a:t> Олеся Анатольевна,</a:t>
            </a:r>
            <a:endParaRPr lang="ru-RU" sz="3600" dirty="0" smtClean="0">
              <a:solidFill>
                <a:srgbClr val="FF0000"/>
              </a:solidFill>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учитель истории и обществознания высшей квалификационной категории</a:t>
            </a:r>
            <a:endParaRPr lang="ru-RU" sz="1600" dirty="0" smtClean="0">
              <a:latin typeface="Arial" pitchFamily="34" charset="0"/>
              <a:cs typeface="Arial" pitchFamily="34" charset="0"/>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МБОУ Лицей №3 Барабинского района Новосибирской области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4071934" y="1428736"/>
            <a:ext cx="4857784" cy="5262979"/>
          </a:xfrm>
          <a:prstGeom prst="rect">
            <a:avLst/>
          </a:prstGeom>
        </p:spPr>
        <p:txBody>
          <a:bodyPr wrap="square">
            <a:spAutoFit/>
          </a:bodyPr>
          <a:lstStyle/>
          <a:p>
            <a:pPr algn="just"/>
            <a:r>
              <a:rPr lang="ru-RU" sz="1200" dirty="0" smtClean="0"/>
              <a:t>     </a:t>
            </a:r>
            <a:r>
              <a:rPr lang="ru-RU" sz="1200" dirty="0" err="1" smtClean="0">
                <a:latin typeface="Times New Roman" pitchFamily="18" charset="0"/>
                <a:cs typeface="Times New Roman" pitchFamily="18" charset="0"/>
              </a:rPr>
              <a:t>Булуева</a:t>
            </a:r>
            <a:r>
              <a:rPr lang="ru-RU" sz="1200" dirty="0" smtClean="0">
                <a:latin typeface="Times New Roman" pitchFamily="18" charset="0"/>
                <a:cs typeface="Times New Roman" pitchFamily="18" charset="0"/>
              </a:rPr>
              <a:t> О.А.- творческий педагог, продуктивно решающий проблему интеграции учебных дисциплин.</a:t>
            </a:r>
          </a:p>
          <a:p>
            <a:pPr algn="just"/>
            <a:r>
              <a:rPr lang="ru-RU" sz="1200" dirty="0" smtClean="0">
                <a:latin typeface="Times New Roman" pitchFamily="18" charset="0"/>
                <a:cs typeface="Times New Roman" pitchFamily="18" charset="0"/>
              </a:rPr>
              <a:t>     Достижением педагогической деятельности является позитивная динамика учебных достижений обучающихся: качественный показатель успеваемости за 2022-2023 учебный год возрос по обществознанию до 83%, по истории - до 64%. </a:t>
            </a:r>
          </a:p>
          <a:p>
            <a:pPr algn="just"/>
            <a:r>
              <a:rPr lang="ru-RU" sz="1200" dirty="0" smtClean="0">
                <a:latin typeface="Times New Roman" pitchFamily="18" charset="0"/>
                <a:cs typeface="Times New Roman" pitchFamily="18" charset="0"/>
              </a:rPr>
              <a:t>    Большое внимание педагог уделяет работе с одаренными детьми. В 2022-2023 учебном   году - призер Международного конкурса «Была война» в номинации «Очерки и эссе», лауреат </a:t>
            </a:r>
            <a:r>
              <a:rPr lang="en-US" sz="1200" dirty="0" smtClean="0">
                <a:latin typeface="Times New Roman" pitchFamily="18" charset="0"/>
                <a:cs typeface="Times New Roman" pitchFamily="18" charset="0"/>
              </a:rPr>
              <a:t>IV</a:t>
            </a:r>
            <a:r>
              <a:rPr lang="ru-RU" sz="1200" dirty="0" smtClean="0">
                <a:latin typeface="Times New Roman" pitchFamily="18" charset="0"/>
                <a:cs typeface="Times New Roman" pitchFamily="18" charset="0"/>
              </a:rPr>
              <a:t> Международной конференции учащихся «Научно-творческий форум», победитель международной олимпиады </a:t>
            </a:r>
            <a:r>
              <a:rPr lang="en-US" sz="1200" dirty="0" err="1" smtClean="0">
                <a:latin typeface="Times New Roman" pitchFamily="18" charset="0"/>
                <a:cs typeface="Times New Roman" pitchFamily="18" charset="0"/>
              </a:rPr>
              <a:t>mir</a:t>
            </a:r>
            <a:r>
              <a:rPr lang="ru-RU" sz="1200" dirty="0" smtClean="0">
                <a:latin typeface="Times New Roman" pitchFamily="18" charset="0"/>
                <a:cs typeface="Times New Roman" pitchFamily="18" charset="0"/>
              </a:rPr>
              <a:t>-</a:t>
            </a:r>
            <a:r>
              <a:rPr lang="en-US" sz="1200" dirty="0" err="1" smtClean="0">
                <a:latin typeface="Times New Roman" pitchFamily="18" charset="0"/>
                <a:cs typeface="Times New Roman" pitchFamily="18" charset="0"/>
              </a:rPr>
              <a:t>olimp</a:t>
            </a:r>
            <a:r>
              <a:rPr lang="ru-RU" sz="1200" dirty="0" smtClean="0">
                <a:latin typeface="Times New Roman" pitchFamily="18" charset="0"/>
                <a:cs typeface="Times New Roman" pitchFamily="18" charset="0"/>
              </a:rPr>
              <a:t>.</a:t>
            </a:r>
            <a:r>
              <a:rPr lang="en-US" sz="1200" dirty="0" err="1" smtClean="0">
                <a:latin typeface="Times New Roman" pitchFamily="18" charset="0"/>
                <a:cs typeface="Times New Roman" pitchFamily="18" charset="0"/>
              </a:rPr>
              <a:t>ru</a:t>
            </a:r>
            <a:r>
              <a:rPr lang="ru-RU" sz="1200" dirty="0" smtClean="0">
                <a:latin typeface="Times New Roman" pitchFamily="18" charset="0"/>
                <a:cs typeface="Times New Roman" pitchFamily="18" charset="0"/>
              </a:rPr>
              <a:t>, призер Всероссийского конкурса «Моя Россия», лауреат </a:t>
            </a:r>
            <a:r>
              <a:rPr lang="en-US" sz="1200" dirty="0" smtClean="0">
                <a:latin typeface="Times New Roman" pitchFamily="18" charset="0"/>
                <a:cs typeface="Times New Roman" pitchFamily="18" charset="0"/>
              </a:rPr>
              <a:t>XXVI</a:t>
            </a:r>
            <a:r>
              <a:rPr lang="ru-RU" sz="1200" dirty="0" smtClean="0">
                <a:latin typeface="Times New Roman" pitchFamily="18" charset="0"/>
                <a:cs typeface="Times New Roman" pitchFamily="18" charset="0"/>
              </a:rPr>
              <a:t> Новосибирских Рождественских образовательных чтений, победитель регионального этапа Всероссийского конкурса исследовательских проектов «Без срока давности», призер муниципального этапа Всероссийской олимпиады школьников по праву. Ежегодно ее воспитанники становятся призерами городских интеллектуальных игр: интеллектуальный турнир среди старшеклассников «Хрустальная сова», городской интеллектуальный турнир среди школьных команд 6-8 классов «Борьба </a:t>
            </a:r>
            <a:r>
              <a:rPr lang="ru-RU" sz="1200" dirty="0" err="1" smtClean="0">
                <a:latin typeface="Times New Roman" pitchFamily="18" charset="0"/>
                <a:cs typeface="Times New Roman" pitchFamily="18" charset="0"/>
              </a:rPr>
              <a:t>Сумом</a:t>
            </a:r>
            <a:r>
              <a:rPr lang="ru-RU" sz="1200" dirty="0" smtClean="0">
                <a:latin typeface="Times New Roman" pitchFamily="18" charset="0"/>
                <a:cs typeface="Times New Roman" pitchFamily="18" charset="0"/>
              </a:rPr>
              <a:t>».</a:t>
            </a:r>
          </a:p>
          <a:p>
            <a:pPr algn="just"/>
            <a:r>
              <a:rPr lang="ru-RU" sz="1200" dirty="0" smtClean="0">
                <a:latin typeface="Times New Roman" pitchFamily="18" charset="0"/>
                <a:cs typeface="Times New Roman" pitchFamily="18" charset="0"/>
              </a:rPr>
              <a:t>    Олеся Анатольевна - финалист международного конкурса педагогического мастерства «Учитель года 2023»; призер </a:t>
            </a:r>
            <a:r>
              <a:rPr lang="en-US" sz="1200" dirty="0" smtClean="0">
                <a:latin typeface="Times New Roman" pitchFamily="18" charset="0"/>
                <a:cs typeface="Times New Roman" pitchFamily="18" charset="0"/>
              </a:rPr>
              <a:t>III</a:t>
            </a:r>
            <a:r>
              <a:rPr lang="ru-RU" sz="1200" dirty="0" smtClean="0">
                <a:latin typeface="Times New Roman" pitchFamily="18" charset="0"/>
                <a:cs typeface="Times New Roman" pitchFamily="18" charset="0"/>
              </a:rPr>
              <a:t> межрегиональной научно-практической конференции «Теоретические и методические проблемы современного образования», посвященной Году педагога и наставника; участник Всероссийского конкурса для педагогов в области духовно-нравственного образования и воспитания «Клевер духовно-нравственной культуры». </a:t>
            </a:r>
            <a:r>
              <a:rPr lang="ru-RU" sz="1200" dirty="0" err="1" smtClean="0">
                <a:latin typeface="Times New Roman" pitchFamily="18" charset="0"/>
                <a:cs typeface="Times New Roman" pitchFamily="18" charset="0"/>
              </a:rPr>
              <a:t>Булуева</a:t>
            </a:r>
            <a:r>
              <a:rPr lang="ru-RU" sz="1200" dirty="0" smtClean="0">
                <a:latin typeface="Times New Roman" pitchFamily="18" charset="0"/>
                <a:cs typeface="Times New Roman" pitchFamily="18" charset="0"/>
              </a:rPr>
              <a:t> О.А. награждена Почетной грамотой Главы Барабинского района.</a:t>
            </a:r>
            <a:endParaRPr lang="ru-RU" sz="1200" dirty="0">
              <a:latin typeface="Times New Roman" pitchFamily="18" charset="0"/>
              <a:cs typeface="Times New Roman" pitchFamily="18" charset="0"/>
            </a:endParaRPr>
          </a:p>
        </p:txBody>
      </p:sp>
      <p:pic>
        <p:nvPicPr>
          <p:cNvPr id="24577" name="Picture 1" descr="C:\Users\Ulja\Desktop\2023 ЩЕРБАКОВА\книга почета педагогов\кто прислал\шк. 3\Булуева О.А..jpg"/>
          <p:cNvPicPr>
            <a:picLocks noChangeAspect="1" noChangeArrowheads="1"/>
          </p:cNvPicPr>
          <p:nvPr/>
        </p:nvPicPr>
        <p:blipFill>
          <a:blip r:embed="rId3" cstate="print"/>
          <a:srcRect/>
          <a:stretch>
            <a:fillRect/>
          </a:stretch>
        </p:blipFill>
        <p:spPr bwMode="auto">
          <a:xfrm>
            <a:off x="500034" y="1428736"/>
            <a:ext cx="3387977" cy="485776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ata12.proshkolu.ru/content/media/pic/std/6000000/5100000/5099020-56977be53c9bdd5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4"/>
          <p:cNvSpPr>
            <a:spLocks noChangeArrowheads="1"/>
          </p:cNvSpPr>
          <p:nvPr/>
        </p:nvSpPr>
        <p:spPr bwMode="auto">
          <a:xfrm>
            <a:off x="285720" y="214290"/>
            <a:ext cx="857256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600" b="1" i="1" dirty="0" smtClean="0">
                <a:solidFill>
                  <a:srgbClr val="FF0000"/>
                </a:solidFill>
              </a:rPr>
              <a:t>Потапова Дина Яковлевна,</a:t>
            </a:r>
            <a:endParaRPr lang="ru-RU" sz="3600" dirty="0" smtClean="0">
              <a:solidFill>
                <a:srgbClr val="FF0000"/>
              </a:solidFill>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учитель начальных классов высшей квалификационной категории</a:t>
            </a:r>
            <a:endParaRPr lang="ru-RU" sz="1600" dirty="0" smtClean="0">
              <a:latin typeface="Arial" pitchFamily="34" charset="0"/>
              <a:cs typeface="Arial" pitchFamily="34" charset="0"/>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МБОУ Линей №3 Барабинского района Новосибирской области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6" name="Picture 2" descr="C:\Users\Ulja\Desktop\Рыхторова В.М..jpg"/>
          <p:cNvPicPr>
            <a:picLocks noChangeAspect="1" noChangeArrowheads="1"/>
          </p:cNvPicPr>
          <p:nvPr/>
        </p:nvPicPr>
        <p:blipFill>
          <a:blip r:embed="rId3" cstate="print"/>
          <a:srcRect/>
          <a:stretch>
            <a:fillRect/>
          </a:stretch>
        </p:blipFill>
        <p:spPr bwMode="auto">
          <a:xfrm>
            <a:off x="-12049124" y="-20383500"/>
            <a:ext cx="7538400" cy="6953132"/>
          </a:xfrm>
          <a:prstGeom prst="rect">
            <a:avLst/>
          </a:prstGeom>
          <a:noFill/>
        </p:spPr>
      </p:pic>
      <p:sp>
        <p:nvSpPr>
          <p:cNvPr id="10" name="Rectangle 5"/>
          <p:cNvSpPr>
            <a:spLocks noChangeArrowheads="1"/>
          </p:cNvSpPr>
          <p:nvPr/>
        </p:nvSpPr>
        <p:spPr bwMode="auto">
          <a:xfrm>
            <a:off x="4286216" y="1714488"/>
            <a:ext cx="48577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a:t>
            </a:r>
          </a:p>
        </p:txBody>
      </p:sp>
      <p:sp>
        <p:nvSpPr>
          <p:cNvPr id="17412" name="Rectangle 4"/>
          <p:cNvSpPr>
            <a:spLocks noChangeArrowheads="1"/>
          </p:cNvSpPr>
          <p:nvPr/>
        </p:nvSpPr>
        <p:spPr bwMode="auto">
          <a:xfrm>
            <a:off x="4214810" y="1285860"/>
            <a:ext cx="4714908"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Потапова Д.Я. - педагог, наделённый высокими профессиональными качествами, работающий в инновационном режиме, советник директора по воспитанию и взаимодействию с детскими общественными объединениями, призер районного конкурса «Педагог года - 2021», номинация «Учитель года».</a:t>
            </a:r>
          </a:p>
          <a:p>
            <a:pPr algn="just"/>
            <a:r>
              <a:rPr lang="ru-RU" sz="1200" dirty="0" smtClean="0">
                <a:latin typeface="Times New Roman" pitchFamily="18" charset="0"/>
                <a:cs typeface="Times New Roman" pitchFamily="18" charset="0"/>
              </a:rPr>
              <a:t>     Организация группового общения способствует не только формированию коммуникативных умений учеников, но и улучшению качества их успеваемости (наблюдается рост количества занимающихся на «4» и «5» по русскому языку до 74%, по математике до 78%, по остальным предметам -  свыше 80%). Её ученики с 1 класса активно участвуют в ежегодных групповых проектах, районных, областных,  всероссийских конкурсах, где занимают призовые места: победитель федерального проекта РДДМ «Министерство школьной моды», дипломант II степени Международной детско-юношеской премии «Экология - дело каждого», победители муниципального этапа Всероссийской акции «Физическая культура и спорт - альтернатива пагубным привычкам», дипломанты I, </a:t>
            </a:r>
            <a:r>
              <a:rPr lang="en-US" sz="1200" dirty="0" smtClean="0">
                <a:latin typeface="Times New Roman" pitchFamily="18" charset="0"/>
                <a:cs typeface="Times New Roman" pitchFamily="18" charset="0"/>
              </a:rPr>
              <a:t>II</a:t>
            </a:r>
            <a:r>
              <a:rPr lang="ru-RU" sz="1200" dirty="0" smtClean="0">
                <a:latin typeface="Times New Roman" pitchFamily="18" charset="0"/>
                <a:cs typeface="Times New Roman" pitchFamily="18" charset="0"/>
              </a:rPr>
              <a:t> и </a:t>
            </a:r>
            <a:r>
              <a:rPr lang="en-US" sz="1200" dirty="0" smtClean="0">
                <a:latin typeface="Times New Roman" pitchFamily="18" charset="0"/>
                <a:cs typeface="Times New Roman" pitchFamily="18" charset="0"/>
              </a:rPr>
              <a:t>III </a:t>
            </a:r>
            <a:r>
              <a:rPr lang="ru-RU" sz="1200" dirty="0" smtClean="0">
                <a:latin typeface="Times New Roman" pitchFamily="18" charset="0"/>
                <a:cs typeface="Times New Roman" pitchFamily="18" charset="0"/>
              </a:rPr>
              <a:t> степеней региональной дистанционной викторины «Область </a:t>
            </a:r>
            <a:r>
              <a:rPr lang="ru-RU" sz="1200" dirty="0" err="1" smtClean="0">
                <a:latin typeface="Times New Roman" pitchFamily="18" charset="0"/>
                <a:cs typeface="Times New Roman" pitchFamily="18" charset="0"/>
              </a:rPr>
              <a:t>моя-Новосибирск</a:t>
            </a:r>
            <a:r>
              <a:rPr lang="ru-RU" sz="1200" dirty="0" smtClean="0">
                <a:latin typeface="Times New Roman" pitchFamily="18" charset="0"/>
                <a:cs typeface="Times New Roman" pitchFamily="18" charset="0"/>
              </a:rPr>
              <a:t>», победители Всероссийской математической олимпиады для 1-11 классов на образовательной платформе </a:t>
            </a:r>
            <a:r>
              <a:rPr lang="ru-RU" sz="1200" dirty="0" err="1" smtClean="0">
                <a:latin typeface="Times New Roman" pitchFamily="18" charset="0"/>
                <a:cs typeface="Times New Roman" pitchFamily="18" charset="0"/>
              </a:rPr>
              <a:t>Яндекс</a:t>
            </a:r>
            <a:r>
              <a:rPr lang="ru-RU" sz="1200" dirty="0" smtClean="0">
                <a:latin typeface="Times New Roman" pitchFamily="18" charset="0"/>
                <a:cs typeface="Times New Roman" pitchFamily="18" charset="0"/>
              </a:rPr>
              <a:t>. Учебник. Потапова Д.Я. - призер конкурса научных докладов в рамках XII Международной научно-практической конференции «Конструктивное обучение в системе школа-вуз: проблемы и решения», дипломант II степени XIV Открытого межрегионального конкурса методических материалов «Секрет успеха» в номинации «Территория взаимодействия», дипломант I степени межрайонного конкурса методических материалов для педагогов «Копилка методических идей». </a:t>
            </a:r>
          </a:p>
          <a:p>
            <a:pPr algn="just"/>
            <a:r>
              <a:rPr lang="ru-RU" sz="1200" dirty="0" smtClean="0">
                <a:latin typeface="Times New Roman" pitchFamily="18" charset="0"/>
                <a:cs typeface="Times New Roman" pitchFamily="18" charset="0"/>
              </a:rPr>
              <a:t>         Результаты работы педагога отмечены Благодарностью Министерства образования Новосибирской области.</a:t>
            </a:r>
          </a:p>
          <a:p>
            <a:pPr algn="just"/>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23553" name="Picture 1" descr="C:\Users\Ulja\Desktop\2023 ЩЕРБАКОВА\книга почета педагогов\кто прислал\шк. 3\Потапова Д.Я..jpg"/>
          <p:cNvPicPr>
            <a:picLocks noChangeAspect="1" noChangeArrowheads="1"/>
          </p:cNvPicPr>
          <p:nvPr/>
        </p:nvPicPr>
        <p:blipFill>
          <a:blip r:embed="rId4" cstate="print"/>
          <a:srcRect/>
          <a:stretch>
            <a:fillRect/>
          </a:stretch>
        </p:blipFill>
        <p:spPr bwMode="auto">
          <a:xfrm>
            <a:off x="571472" y="1285860"/>
            <a:ext cx="3500462" cy="525069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ata12.proshkolu.ru/content/media/pic/std/6000000/5100000/5099020-56977be53c9bdd5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4"/>
          <p:cNvSpPr>
            <a:spLocks noChangeArrowheads="1"/>
          </p:cNvSpPr>
          <p:nvPr/>
        </p:nvSpPr>
        <p:spPr bwMode="auto">
          <a:xfrm>
            <a:off x="285720" y="214290"/>
            <a:ext cx="857256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600" b="1" i="1" dirty="0" smtClean="0">
                <a:solidFill>
                  <a:srgbClr val="FF0000"/>
                </a:solidFill>
              </a:rPr>
              <a:t>Леонова Надежда Васильевна,</a:t>
            </a:r>
            <a:endParaRPr lang="ru-RU" sz="3600" dirty="0" smtClean="0">
              <a:solidFill>
                <a:srgbClr val="FF0000"/>
              </a:solidFill>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учитель математики высшей квалификационной категории</a:t>
            </a:r>
            <a:endParaRPr lang="ru-RU" sz="1600" dirty="0" smtClean="0">
              <a:latin typeface="Arial" pitchFamily="34" charset="0"/>
              <a:cs typeface="Arial" pitchFamily="34" charset="0"/>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МБОУ СОШ №47 Барабинского района Новосибирской области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6" name="Picture 2" descr="C:\Users\Ulja\Desktop\Рыхторова В.М..jpg"/>
          <p:cNvPicPr>
            <a:picLocks noChangeAspect="1" noChangeArrowheads="1"/>
          </p:cNvPicPr>
          <p:nvPr/>
        </p:nvPicPr>
        <p:blipFill>
          <a:blip r:embed="rId3" cstate="print"/>
          <a:srcRect/>
          <a:stretch>
            <a:fillRect/>
          </a:stretch>
        </p:blipFill>
        <p:spPr bwMode="auto">
          <a:xfrm>
            <a:off x="-12049124" y="-20383500"/>
            <a:ext cx="7538400" cy="6953132"/>
          </a:xfrm>
          <a:prstGeom prst="rect">
            <a:avLst/>
          </a:prstGeom>
          <a:noFill/>
        </p:spPr>
      </p:pic>
      <p:sp>
        <p:nvSpPr>
          <p:cNvPr id="10" name="Rectangle 5"/>
          <p:cNvSpPr>
            <a:spLocks noChangeArrowheads="1"/>
          </p:cNvSpPr>
          <p:nvPr/>
        </p:nvSpPr>
        <p:spPr bwMode="auto">
          <a:xfrm>
            <a:off x="4286216" y="1714488"/>
            <a:ext cx="48577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a:t>
            </a:r>
          </a:p>
        </p:txBody>
      </p:sp>
      <p:sp>
        <p:nvSpPr>
          <p:cNvPr id="17412" name="Rectangle 4"/>
          <p:cNvSpPr>
            <a:spLocks noChangeArrowheads="1"/>
          </p:cNvSpPr>
          <p:nvPr/>
        </p:nvSpPr>
        <p:spPr bwMode="auto">
          <a:xfrm>
            <a:off x="4214810" y="1285860"/>
            <a:ext cx="4572032"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Леонова Н.В. компетентный специалист, в своей педагогической деятельности опирается на личностно-ориентированные технологии, позволяющие формировать у школьников предметные, учебно-познавательные, коммуникативные компетенции, создает условия для реализации их творческих возможностей, что позволяет учителю добиваться хороших результатов. Качественная успеваемость по математике по итогам 2022-2023 учебного года составила  60%. Под руководством Надежды Васильевны обучающиеся успешно участвуют в олимпиадах, викторинах и конкурсах различного уровня: межшкольный  конкурс  творческих исследовательских работ: лауреаты в номинациях «Лучшая презентация», «Глубина исследования»; </a:t>
            </a:r>
            <a:r>
              <a:rPr lang="en-US" sz="1200" dirty="0" smtClean="0">
                <a:latin typeface="Times New Roman" pitchFamily="18" charset="0"/>
                <a:cs typeface="Times New Roman" pitchFamily="18" charset="0"/>
              </a:rPr>
              <a:t>XII</a:t>
            </a:r>
            <a:r>
              <a:rPr lang="ru-RU" sz="1200" dirty="0" smtClean="0">
                <a:latin typeface="Times New Roman" pitchFamily="18" charset="0"/>
                <a:cs typeface="Times New Roman" pitchFamily="18" charset="0"/>
              </a:rPr>
              <a:t> Всероссийская  научно-практическая  конференция   с международным участием «Конструктивное образование в сфере школа-вуз: проблемы и решения»: лауреат в номинации «Математика: исследовательские работы»; 18 обучающихся приняли участие в школьном этапе Всероссийской  </a:t>
            </a:r>
            <a:r>
              <a:rPr lang="ru-RU" sz="1200" dirty="0" err="1" smtClean="0">
                <a:latin typeface="Times New Roman" pitchFamily="18" charset="0"/>
                <a:cs typeface="Times New Roman" pitchFamily="18" charset="0"/>
              </a:rPr>
              <a:t>онлайн-олимпиады</a:t>
            </a:r>
            <a:r>
              <a:rPr lang="ru-RU" sz="1200" dirty="0" smtClean="0">
                <a:latin typeface="Times New Roman" pitchFamily="18" charset="0"/>
                <a:cs typeface="Times New Roman" pitchFamily="18" charset="0"/>
              </a:rPr>
              <a:t>  Сириус (2022), 8 – в межрайонной командной математической олимпиаде   «На пирамиду» (2023), 10 – в Олимпиаде  школьников по экономике в рамках </a:t>
            </a:r>
            <a:r>
              <a:rPr lang="en-US" sz="1200" dirty="0" smtClean="0">
                <a:latin typeface="Times New Roman" pitchFamily="18" charset="0"/>
                <a:cs typeface="Times New Roman" pitchFamily="18" charset="0"/>
              </a:rPr>
              <a:t>XXX</a:t>
            </a:r>
            <a:r>
              <a:rPr lang="ru-RU" sz="1200" dirty="0" smtClean="0">
                <a:latin typeface="Times New Roman" pitchFamily="18" charset="0"/>
                <a:cs typeface="Times New Roman" pitchFamily="18" charset="0"/>
              </a:rPr>
              <a:t> международного экономического фестиваля школьников (2023).  </a:t>
            </a:r>
          </a:p>
          <a:p>
            <a:pPr algn="just"/>
            <a:r>
              <a:rPr lang="ru-RU" sz="1200" dirty="0" smtClean="0">
                <a:latin typeface="Times New Roman" pitchFamily="18" charset="0"/>
                <a:cs typeface="Times New Roman" pitchFamily="18" charset="0"/>
              </a:rPr>
              <a:t>       Надежда Васильевна является руководителем школьного методического объединения учителей математики, членом  жюри  районного конкурса творческих исследовательских работ школьников, членом комиссии по проверке олимпиадных работ школьного и муниципального этапов Всероссийской олимпиады школьников, участником  интерактивной образовательной   платформы </a:t>
            </a:r>
            <a:r>
              <a:rPr lang="ru-RU" sz="1200" dirty="0" err="1" smtClean="0">
                <a:latin typeface="Times New Roman" pitchFamily="18" charset="0"/>
                <a:cs typeface="Times New Roman" pitchFamily="18" charset="0"/>
              </a:rPr>
              <a:t>UCHi.RU</a:t>
            </a:r>
            <a:r>
              <a:rPr lang="ru-RU" sz="1200" dirty="0" smtClean="0">
                <a:latin typeface="Times New Roman" pitchFamily="18" charset="0"/>
                <a:cs typeface="Times New Roman" pitchFamily="18" charset="0"/>
              </a:rPr>
              <a:t>. В рамках работы по  самообразованию принимает  участие в </a:t>
            </a:r>
            <a:r>
              <a:rPr lang="ru-RU" sz="1200" dirty="0" err="1" smtClean="0">
                <a:latin typeface="Times New Roman" pitchFamily="18" charset="0"/>
                <a:cs typeface="Times New Roman" pitchFamily="18" charset="0"/>
              </a:rPr>
              <a:t>on-line</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вебинарах</a:t>
            </a:r>
            <a:r>
              <a:rPr lang="ru-RU" sz="1200" dirty="0" smtClean="0">
                <a:latin typeface="Times New Roman" pitchFamily="18" charset="0"/>
                <a:cs typeface="Times New Roman" pitchFamily="18" charset="0"/>
              </a:rPr>
              <a:t>. </a:t>
            </a:r>
            <a:endParaRPr lang="ru-RU" sz="1200" dirty="0" smtClean="0"/>
          </a:p>
          <a:p>
            <a:pPr algn="just"/>
            <a:endParaRPr lang="ru-RU" sz="1200" dirty="0" smtClean="0"/>
          </a:p>
          <a:p>
            <a:pPr algn="just"/>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2529" name="Picture 1" descr="C:\Users\Ulja\AppData\Local\Temp\Rar$DI00.318\Фото_Леонова Н.В._.jpg"/>
          <p:cNvPicPr>
            <a:picLocks noChangeAspect="1" noChangeArrowheads="1"/>
          </p:cNvPicPr>
          <p:nvPr/>
        </p:nvPicPr>
        <p:blipFill>
          <a:blip r:embed="rId4"/>
          <a:srcRect l="10000" r="6000"/>
          <a:stretch>
            <a:fillRect/>
          </a:stretch>
        </p:blipFill>
        <p:spPr bwMode="auto">
          <a:xfrm>
            <a:off x="428596" y="1357298"/>
            <a:ext cx="3643338" cy="433728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ata12.proshkolu.ru/content/media/pic/std/6000000/5100000/5099020-56977be53c9bdd5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4"/>
          <p:cNvSpPr>
            <a:spLocks noChangeArrowheads="1"/>
          </p:cNvSpPr>
          <p:nvPr/>
        </p:nvSpPr>
        <p:spPr bwMode="auto">
          <a:xfrm>
            <a:off x="285720" y="214290"/>
            <a:ext cx="857256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600" b="1" i="1" dirty="0" smtClean="0">
                <a:solidFill>
                  <a:srgbClr val="FF0000"/>
                </a:solidFill>
              </a:rPr>
              <a:t>Радченко Ирина Леонидовна,</a:t>
            </a:r>
            <a:endParaRPr lang="ru-RU" sz="3600" dirty="0" smtClean="0">
              <a:solidFill>
                <a:srgbClr val="FF0000"/>
              </a:solidFill>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Учитель начальных классов высшей квалификационной категории</a:t>
            </a:r>
            <a:endParaRPr lang="ru-RU" sz="1600" dirty="0" smtClean="0">
              <a:latin typeface="Arial" pitchFamily="34" charset="0"/>
              <a:cs typeface="Arial" pitchFamily="34" charset="0"/>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МБОУ СОШ №47 Барабинского района Новосибирской области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4286216" y="1714488"/>
            <a:ext cx="48577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a:t>
            </a:r>
          </a:p>
        </p:txBody>
      </p:sp>
      <p:sp>
        <p:nvSpPr>
          <p:cNvPr id="17412" name="Rectangle 4"/>
          <p:cNvSpPr>
            <a:spLocks noChangeArrowheads="1"/>
          </p:cNvSpPr>
          <p:nvPr/>
        </p:nvSpPr>
        <p:spPr bwMode="auto">
          <a:xfrm>
            <a:off x="4214810" y="1357299"/>
            <a:ext cx="471490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Радченко И.Л. - компетентный специалист, эффективно реализующий образовательные цели в условиях модернизации образования. Успешно внедряет новые методы обучения и воспитания, обеспечивает все необходимые условия для организации активной деятельности обучающихся. </a:t>
            </a:r>
          </a:p>
          <a:p>
            <a:pPr algn="just"/>
            <a:r>
              <a:rPr lang="ru-RU" sz="1200" dirty="0" smtClean="0">
                <a:latin typeface="Times New Roman" pitchFamily="18" charset="0"/>
                <a:cs typeface="Times New Roman" pitchFamily="18" charset="0"/>
              </a:rPr>
              <a:t>    Ирина Леонидовна постоянно работает над совершенствованием методов обучения, воспитания и развития обучающихся, в том числе обучающихся с особыми образовательными потребностями. Её работа отражена в методических разработках уроков: 5 Всероссийского педагогического конкурса «Моя лучшая методическая разработка» (диплом 1 степени,2022); Всероссийского конкурса профессионального мастерства педагогических работников имени К.Д. Ушинского "В мире слов"(диплом 2 степени,2022). Эффективная организация учебно-воспитательного процесса позволяет Ирине Леонидовне подготовить школьников к результативному участию в олимпиадах, викторинах, конкурсах различного уровня.</a:t>
            </a:r>
          </a:p>
          <a:p>
            <a:pPr algn="just"/>
            <a:r>
              <a:rPr lang="ru-RU" sz="1200" dirty="0" smtClean="0">
                <a:latin typeface="Times New Roman" pitchFamily="18" charset="0"/>
                <a:cs typeface="Times New Roman" pitchFamily="18" charset="0"/>
              </a:rPr>
              <a:t>      Ирина Леонидовна награждена Благодарностью Председателя Законодательного Собрания Новосибирской области (2022), благодарность Министерства культуры Новосибирской области (2020), Почетной грамотой Главы Барабинского района Новосибирской области (2016).   Педагог имеет Благодарности от администрации МБОУДО «ЦДОД» (2018), МКУ «</a:t>
            </a:r>
            <a:r>
              <a:rPr lang="ru-RU" sz="1200" dirty="0" err="1" smtClean="0">
                <a:latin typeface="Times New Roman" pitchFamily="18" charset="0"/>
                <a:cs typeface="Times New Roman" pitchFamily="18" charset="0"/>
              </a:rPr>
              <a:t>ЦКиД</a:t>
            </a:r>
            <a:r>
              <a:rPr lang="ru-RU" sz="1200" dirty="0" smtClean="0">
                <a:latin typeface="Times New Roman" pitchFamily="18" charset="0"/>
                <a:cs typeface="Times New Roman" pitchFamily="18" charset="0"/>
              </a:rPr>
              <a:t>» г. Барабинска (2021).</a:t>
            </a:r>
          </a:p>
          <a:p>
            <a:pPr algn="just"/>
            <a:r>
              <a:rPr lang="ru-RU" sz="1200" dirty="0" smtClean="0">
                <a:latin typeface="Times New Roman" pitchFamily="18" charset="0"/>
                <a:cs typeface="Times New Roman" pitchFamily="18" charset="0"/>
              </a:rPr>
              <a:t> </a:t>
            </a:r>
          </a:p>
          <a:p>
            <a:pPr algn="just"/>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1505" name="Picture 1" descr="C:\Users\Ulja\AppData\Local\Temp\Rar$DI00.009\4f078569-b969-4d28-b212-1766ae33df80.jpg"/>
          <p:cNvPicPr>
            <a:picLocks noChangeAspect="1" noChangeArrowheads="1"/>
          </p:cNvPicPr>
          <p:nvPr/>
        </p:nvPicPr>
        <p:blipFill>
          <a:blip r:embed="rId3"/>
          <a:srcRect/>
          <a:stretch>
            <a:fillRect/>
          </a:stretch>
        </p:blipFill>
        <p:spPr bwMode="auto">
          <a:xfrm>
            <a:off x="571472" y="1357298"/>
            <a:ext cx="3366615" cy="485778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ata12.proshkolu.ru/content/media/pic/std/6000000/5100000/5099020-56977be53c9bdd5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4"/>
          <p:cNvSpPr>
            <a:spLocks noChangeArrowheads="1"/>
          </p:cNvSpPr>
          <p:nvPr/>
        </p:nvSpPr>
        <p:spPr bwMode="auto">
          <a:xfrm>
            <a:off x="285720" y="214290"/>
            <a:ext cx="857256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3600" b="1" i="1" dirty="0" smtClean="0">
                <a:solidFill>
                  <a:srgbClr val="FF0000"/>
                </a:solidFill>
              </a:rPr>
              <a:t>Шмидт Оксана Николаевна,</a:t>
            </a:r>
            <a:endParaRPr lang="ru-RU" sz="3600" dirty="0" smtClean="0">
              <a:solidFill>
                <a:srgbClr val="FF0000"/>
              </a:solidFill>
            </a:endParaRP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Заместитель директора по воспитательной работе, учитель истории и обществознания высшей квалификационной категории </a:t>
            </a:r>
          </a:p>
          <a:p>
            <a:pPr lvl="0" algn="ctr" eaLnBrk="0" fontAlgn="base" hangingPunct="0">
              <a:spcBef>
                <a:spcPct val="0"/>
              </a:spcBef>
              <a:spcAft>
                <a:spcPct val="0"/>
              </a:spcAft>
            </a:pPr>
            <a:r>
              <a:rPr lang="ru-RU" sz="1600" b="1" dirty="0" smtClean="0">
                <a:latin typeface="Times New Roman" pitchFamily="18" charset="0"/>
                <a:ea typeface="Times New Roman" pitchFamily="18" charset="0"/>
                <a:cs typeface="Times New Roman" pitchFamily="18" charset="0"/>
              </a:rPr>
              <a:t>МБОУ СОШ №92 Барабинского района Новосибирской области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4286216" y="1714488"/>
            <a:ext cx="48577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latin typeface="Times New Roman" pitchFamily="18" charset="0"/>
                <a:cs typeface="Times New Roman" pitchFamily="18" charset="0"/>
              </a:rPr>
              <a:t>    </a:t>
            </a:r>
          </a:p>
        </p:txBody>
      </p:sp>
      <p:sp>
        <p:nvSpPr>
          <p:cNvPr id="17412" name="Rectangle 4"/>
          <p:cNvSpPr>
            <a:spLocks noChangeArrowheads="1"/>
          </p:cNvSpPr>
          <p:nvPr/>
        </p:nvSpPr>
        <p:spPr bwMode="auto">
          <a:xfrm>
            <a:off x="3786182" y="1285861"/>
            <a:ext cx="507209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t>    </a:t>
            </a:r>
          </a:p>
          <a:p>
            <a:pPr algn="just"/>
            <a:endParaRPr lang="ru-RU" sz="1200" dirty="0" smtClean="0">
              <a:latin typeface="Times New Roman" pitchFamily="18" charset="0"/>
              <a:cs typeface="Times New Roman" pitchFamily="18" charset="0"/>
            </a:endParaRPr>
          </a:p>
          <a:p>
            <a:pPr algn="just"/>
            <a:r>
              <a:rPr lang="ru-RU" sz="1200" dirty="0" smtClean="0">
                <a:latin typeface="Times New Roman" pitchFamily="18" charset="0"/>
                <a:cs typeface="Times New Roman" pitchFamily="18" charset="0"/>
              </a:rPr>
              <a:t>        Шмидт Оксана Николаевна, инициативный, творчески работающий, компетентный руководитель, в совершенстве владеющий формами и методами воспитания.</a:t>
            </a:r>
          </a:p>
          <a:p>
            <a:pPr algn="just"/>
            <a:r>
              <a:rPr lang="ru-RU" sz="1200" dirty="0" smtClean="0">
                <a:latin typeface="Times New Roman" pitchFamily="18" charset="0"/>
                <a:cs typeface="Times New Roman" pitchFamily="18" charset="0"/>
              </a:rPr>
              <a:t>         С сентября 2022 года школа вступила в </a:t>
            </a:r>
            <a:r>
              <a:rPr lang="ru-RU" sz="1200" dirty="0" err="1" smtClean="0">
                <a:latin typeface="Times New Roman" pitchFamily="18" charset="0"/>
                <a:cs typeface="Times New Roman" pitchFamily="18" charset="0"/>
              </a:rPr>
              <a:t>пилотный</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профориентационный</a:t>
            </a:r>
            <a:r>
              <a:rPr lang="ru-RU" sz="1200" dirty="0" smtClean="0">
                <a:latin typeface="Times New Roman" pitchFamily="18" charset="0"/>
                <a:cs typeface="Times New Roman" pitchFamily="18" charset="0"/>
              </a:rPr>
              <a:t> проект для обучающихся 5-11 классов «Skills-траектория. Самоопределение с нуля». Оксана Николаевна является основным действующим лицом проекта - наставником профессионального самоопределения.</a:t>
            </a:r>
          </a:p>
          <a:p>
            <a:pPr algn="just"/>
            <a:r>
              <a:rPr lang="ru-RU" sz="1200" dirty="0" smtClean="0">
                <a:latin typeface="Times New Roman" pitchFamily="18" charset="0"/>
                <a:cs typeface="Times New Roman" pitchFamily="18" charset="0"/>
              </a:rPr>
              <a:t>        С сентября 2021 года под руководством Оксаны Николаевны разработаны и реализуются дополнительные общеобразовательные программы «</a:t>
            </a:r>
            <a:r>
              <a:rPr lang="ru-RU" sz="1200" dirty="0" err="1" smtClean="0">
                <a:latin typeface="Times New Roman" pitchFamily="18" charset="0"/>
                <a:cs typeface="Times New Roman" pitchFamily="18" charset="0"/>
              </a:rPr>
              <a:t>Arduino</a:t>
            </a:r>
            <a:r>
              <a:rPr lang="ru-RU" sz="1200" dirty="0" smtClean="0">
                <a:latin typeface="Times New Roman" pitchFamily="18" charset="0"/>
                <a:cs typeface="Times New Roman" pitchFamily="18" charset="0"/>
              </a:rPr>
              <a:t> робототехника», «Хоккей». </a:t>
            </a:r>
          </a:p>
          <a:p>
            <a:pPr algn="just"/>
            <a:r>
              <a:rPr lang="ru-RU" sz="1200" dirty="0" smtClean="0">
                <a:latin typeface="Times New Roman" pitchFamily="18" charset="0"/>
                <a:cs typeface="Times New Roman" pitchFamily="18" charset="0"/>
              </a:rPr>
              <a:t>        В образовательном учреждении функционирует школьный спортивный клуб «Динамо». На базе спортивного клуба работают 4 спортивные секции: волейбол, баскетбол, легкая атлетика, футбол.    </a:t>
            </a:r>
          </a:p>
          <a:p>
            <a:pPr algn="just"/>
            <a:r>
              <a:rPr lang="ru-RU" sz="1200" dirty="0" smtClean="0">
                <a:latin typeface="Times New Roman" pitchFamily="18" charset="0"/>
                <a:cs typeface="Times New Roman" pitchFamily="18" charset="0"/>
              </a:rPr>
              <a:t>      Действует военно-патриотический клуб «Патриот» из 18 курсантов, 12 из        которых являются юнармейцами. </a:t>
            </a:r>
          </a:p>
          <a:p>
            <a:pPr algn="just"/>
            <a:r>
              <a:rPr lang="ru-RU" sz="1200" dirty="0" smtClean="0">
                <a:latin typeface="Times New Roman" pitchFamily="18" charset="0"/>
                <a:cs typeface="Times New Roman" pitchFamily="18" charset="0"/>
              </a:rPr>
              <a:t>       В 2023 года в образовательном учреждении создано первичное отделение Российского движения детей и молодежи, участники которого принимают активное участие в конкурсах, акциях, </a:t>
            </a:r>
            <a:r>
              <a:rPr lang="ru-RU" sz="1200" dirty="0" err="1" smtClean="0">
                <a:latin typeface="Times New Roman" pitchFamily="18" charset="0"/>
                <a:cs typeface="Times New Roman" pitchFamily="18" charset="0"/>
              </a:rPr>
              <a:t>квестах</a:t>
            </a:r>
            <a:r>
              <a:rPr lang="ru-RU" sz="1200" dirty="0" smtClean="0">
                <a:latin typeface="Times New Roman" pitchFamily="18" charset="0"/>
                <a:cs typeface="Times New Roman" pitchFamily="18" charset="0"/>
              </a:rPr>
              <a:t>, профильных сменах, проводят классные встречи с интересными людьми. </a:t>
            </a:r>
          </a:p>
          <a:p>
            <a:pPr algn="just"/>
            <a:r>
              <a:rPr lang="ru-RU" sz="1200" dirty="0" smtClean="0">
                <a:latin typeface="Times New Roman" pitchFamily="18" charset="0"/>
                <a:cs typeface="Times New Roman" pitchFamily="18" charset="0"/>
              </a:rPr>
              <a:t>       За высокие профессиональные достижения в деле обучения и воспитания школьников награждена Почетной грамотой Управления образования администрации Барабинского района (2006), Благодарностью Главы Барабинского района (2010), Благодарностью министерства образования, науки и инновационной политики Новосибирской области (2012), Почетной грамотой Губернатора Новосибирской области (2022).</a:t>
            </a:r>
          </a:p>
          <a:p>
            <a:pPr algn="just"/>
            <a:endParaRPr lang="ru-RU" sz="1200" dirty="0" smtClean="0">
              <a:latin typeface="Times New Roman" pitchFamily="18" charset="0"/>
              <a:cs typeface="Times New Roman" pitchFamily="18" charset="0"/>
            </a:endParaRPr>
          </a:p>
          <a:p>
            <a:pPr algn="just"/>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0481" name="Picture 1" descr="C:\Users\Ulja\AppData\Local\Temp\Rar$DI00.447\Шмидт О.Н..jpg"/>
          <p:cNvPicPr>
            <a:picLocks noChangeAspect="1" noChangeArrowheads="1"/>
          </p:cNvPicPr>
          <p:nvPr/>
        </p:nvPicPr>
        <p:blipFill>
          <a:blip r:embed="rId3"/>
          <a:srcRect/>
          <a:stretch>
            <a:fillRect/>
          </a:stretch>
        </p:blipFill>
        <p:spPr bwMode="auto">
          <a:xfrm>
            <a:off x="500034" y="1785926"/>
            <a:ext cx="3143272" cy="367097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1809</TotalTime>
  <Words>5449</Words>
  <PresentationFormat>Экран (4:3)</PresentationFormat>
  <Paragraphs>250</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Юлия</dc:creator>
  <cp:lastModifiedBy>Ulja</cp:lastModifiedBy>
  <cp:revision>191</cp:revision>
  <dcterms:created xsi:type="dcterms:W3CDTF">2020-07-13T07:24:14Z</dcterms:created>
  <dcterms:modified xsi:type="dcterms:W3CDTF">2023-07-03T04:45:20Z</dcterms:modified>
</cp:coreProperties>
</file>