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257" r:id="rId4"/>
    <p:sldId id="278" r:id="rId5"/>
    <p:sldId id="279" r:id="rId6"/>
    <p:sldId id="280" r:id="rId7"/>
    <p:sldId id="258" r:id="rId8"/>
    <p:sldId id="281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7" r:id="rId22"/>
    <p:sldId id="259" r:id="rId23"/>
    <p:sldId id="299" r:id="rId24"/>
    <p:sldId id="302" r:id="rId25"/>
    <p:sldId id="298" r:id="rId26"/>
    <p:sldId id="303" r:id="rId27"/>
    <p:sldId id="277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00142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5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00142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15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00142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8096"/>
            <a:ext cx="12192000" cy="1390015"/>
          </a:xfrm>
          <a:custGeom>
            <a:avLst/>
            <a:gdLst/>
            <a:ahLst/>
            <a:cxnLst/>
            <a:rect l="l" t="t" r="r" b="b"/>
            <a:pathLst>
              <a:path w="12192000" h="1390014">
                <a:moveTo>
                  <a:pt x="12192000" y="0"/>
                </a:moveTo>
                <a:lnTo>
                  <a:pt x="0" y="0"/>
                </a:lnTo>
                <a:lnTo>
                  <a:pt x="0" y="1389888"/>
                </a:lnTo>
                <a:lnTo>
                  <a:pt x="12192000" y="13898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E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00142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128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00142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44" y="2824733"/>
            <a:ext cx="7887970" cy="3588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5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43" y="1277111"/>
              <a:ext cx="8363331" cy="24471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43001" y="838200"/>
            <a:ext cx="8295512" cy="3110467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065" marR="5080" algn="ctr">
              <a:lnSpc>
                <a:spcPts val="4320"/>
              </a:lnSpc>
              <a:spcBef>
                <a:spcPts val="655"/>
              </a:spcBef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12065" marR="5080" algn="ctr">
              <a:lnSpc>
                <a:spcPts val="4320"/>
              </a:lnSpc>
              <a:spcBef>
                <a:spcPts val="655"/>
              </a:spcBef>
            </a:pPr>
            <a:r>
              <a:rPr lang="ru-RU" sz="4400" dirty="0" smtClean="0">
                <a:solidFill>
                  <a:schemeClr val="bg1"/>
                </a:solidFill>
              </a:rPr>
              <a:t>Мастер-класс</a:t>
            </a:r>
          </a:p>
          <a:p>
            <a:pPr marL="12065" marR="5080" algn="ctr">
              <a:lnSpc>
                <a:spcPts val="4320"/>
              </a:lnSpc>
              <a:spcBef>
                <a:spcPts val="655"/>
              </a:spcBef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12065" marR="5080" algn="ctr">
              <a:lnSpc>
                <a:spcPts val="4320"/>
              </a:lnSpc>
              <a:spcBef>
                <a:spcPts val="655"/>
              </a:spcBef>
            </a:pPr>
            <a:r>
              <a:rPr lang="ru-RU" sz="4400" dirty="0" smtClean="0">
                <a:solidFill>
                  <a:schemeClr val="bg1"/>
                </a:solidFill>
              </a:rPr>
              <a:t>«Цифровая </a:t>
            </a:r>
            <a:r>
              <a:rPr lang="ru-RU" sz="4400" dirty="0">
                <a:solidFill>
                  <a:schemeClr val="bg1"/>
                </a:solidFill>
              </a:rPr>
              <a:t>лаборатория в образовательном </a:t>
            </a:r>
            <a:r>
              <a:rPr lang="ru-RU" sz="4400" dirty="0" smtClean="0">
                <a:solidFill>
                  <a:schemeClr val="bg1"/>
                </a:solidFill>
              </a:rPr>
              <a:t>процессе»</a:t>
            </a:r>
            <a:endParaRPr sz="440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" y="91427"/>
            <a:ext cx="5135499" cy="81662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1" y="304800"/>
            <a:ext cx="5257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3600" spc="100" dirty="0" smtClean="0">
                <a:solidFill>
                  <a:srgbClr val="FEFEFE"/>
                </a:solidFill>
                <a:latin typeface="Candara"/>
                <a:cs typeface="Candara"/>
              </a:rPr>
              <a:t>МКОУ </a:t>
            </a:r>
            <a:r>
              <a:rPr lang="ru-RU" sz="3600" spc="100" dirty="0" err="1" smtClean="0">
                <a:solidFill>
                  <a:srgbClr val="FEFEFE"/>
                </a:solidFill>
                <a:latin typeface="Candara"/>
                <a:cs typeface="Candara"/>
              </a:rPr>
              <a:t>Шубинская</a:t>
            </a:r>
            <a:r>
              <a:rPr lang="ru-RU" sz="3600" spc="100" dirty="0" smtClean="0">
                <a:solidFill>
                  <a:srgbClr val="FEFEFE"/>
                </a:solidFill>
                <a:latin typeface="Candara"/>
                <a:cs typeface="Candara"/>
              </a:rPr>
              <a:t> СОШ</a:t>
            </a:r>
            <a:endParaRPr sz="3600">
              <a:latin typeface="Candara"/>
              <a:cs typeface="Candar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7720" y="4620767"/>
            <a:ext cx="4333875" cy="109084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5200" y="4803139"/>
            <a:ext cx="5185283" cy="6014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lang="ru-RU" sz="2800" b="1" spc="-20" dirty="0" err="1" smtClean="0">
                <a:solidFill>
                  <a:srgbClr val="FEFEFE"/>
                </a:solidFill>
                <a:latin typeface="Candara"/>
                <a:cs typeface="Candara"/>
              </a:rPr>
              <a:t>Ямщикова</a:t>
            </a:r>
            <a:r>
              <a:rPr lang="ru-RU" sz="2800" b="1" spc="-20" dirty="0" smtClean="0">
                <a:solidFill>
                  <a:srgbClr val="FEFEFE"/>
                </a:solidFill>
                <a:latin typeface="Candara"/>
                <a:cs typeface="Candara"/>
              </a:rPr>
              <a:t> Татьяна Петровна</a:t>
            </a:r>
            <a:endParaRPr sz="2800">
              <a:latin typeface="Candara"/>
              <a:cs typeface="Candara"/>
            </a:endParaRPr>
          </a:p>
          <a:p>
            <a:pPr marL="12700">
              <a:lnSpc>
                <a:spcPts val="2280"/>
              </a:lnSpc>
            </a:pPr>
            <a:r>
              <a:rPr lang="ru-RU" sz="2800" b="1" spc="-4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ru-RU" sz="2800" b="1" spc="-40" dirty="0" smtClean="0">
                <a:solidFill>
                  <a:srgbClr val="FEFEFE"/>
                </a:solidFill>
                <a:latin typeface="Candara"/>
                <a:cs typeface="Candara"/>
              </a:rPr>
              <a:t>       учитель химии и биологии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8112"/>
            <a:ext cx="10972800" cy="6001643"/>
          </a:xfrm>
        </p:spPr>
        <p:txBody>
          <a:bodyPr/>
          <a:lstStyle/>
          <a:p>
            <a:pPr fontAlgn="base"/>
            <a:r>
              <a:rPr lang="ru-RU" sz="3600" dirty="0" smtClean="0">
                <a:latin typeface="+mn-lt"/>
              </a:rPr>
              <a:t>Чтобы избежать всех этих </a:t>
            </a:r>
            <a:r>
              <a:rPr lang="ru-RU" sz="3600" dirty="0" smtClean="0">
                <a:latin typeface="+mn-lt"/>
              </a:rPr>
              <a:t> соблюдать требуется соблюдать  </a:t>
            </a:r>
            <a:r>
              <a:rPr lang="ru-RU" sz="3600" dirty="0" smtClean="0">
                <a:latin typeface="+mn-lt"/>
              </a:rPr>
              <a:t>ключевые подходы к методике использования ЦЛ</a:t>
            </a:r>
            <a:r>
              <a:rPr lang="ru-RU" sz="3600" dirty="0" smtClean="0">
                <a:latin typeface="+mn-lt"/>
              </a:rPr>
              <a:t>: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Осмысленность;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Соответствие содержания дидактической цели;</a:t>
            </a:r>
            <a:br>
              <a:rPr lang="ru-RU" dirty="0" smtClean="0">
                <a:latin typeface="+mn-lt"/>
              </a:rPr>
            </a:br>
            <a:r>
              <a:rPr lang="ru-RU" dirty="0" err="1" smtClean="0">
                <a:latin typeface="+mn-lt"/>
              </a:rPr>
              <a:t>Проблемность</a:t>
            </a:r>
            <a:r>
              <a:rPr lang="ru-RU" dirty="0" smtClean="0">
                <a:latin typeface="+mn-lt"/>
              </a:rPr>
              <a:t> обучения;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Осознанность обучения;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Кратковременность эксперимента;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«Принцип </a:t>
            </a:r>
            <a:r>
              <a:rPr lang="ru-RU" dirty="0" err="1" smtClean="0">
                <a:latin typeface="+mn-lt"/>
              </a:rPr>
              <a:t>Полианны</a:t>
            </a:r>
            <a:r>
              <a:rPr lang="ru-RU" dirty="0" smtClean="0">
                <a:latin typeface="+mn-lt"/>
              </a:rPr>
              <a:t>» (заключается в распределении процессов между компьютером и человеком, т. е. компьютер решает однообразные и рутинные задачи, а человек при этом осмысляет и переосмысляет цели работы).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Вариативность в организации эксперимента.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3972" t="30769" r="29320" b="22672"/>
          <a:stretch>
            <a:fillRect/>
          </a:stretch>
        </p:blipFill>
        <p:spPr bwMode="auto">
          <a:xfrm>
            <a:off x="1600200" y="457200"/>
            <a:ext cx="89153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361637"/>
          </a:xfrm>
        </p:spPr>
        <p:txBody>
          <a:bodyPr/>
          <a:lstStyle/>
          <a:p>
            <a:r>
              <a:rPr lang="ru-RU" dirty="0" smtClean="0"/>
              <a:t>Состав цифровой лаборатории по химии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244" y="1447801"/>
            <a:ext cx="10512756" cy="49653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8355" t="37920" r="2608" b="38417"/>
          <a:stretch>
            <a:fillRect/>
          </a:stretch>
        </p:blipFill>
        <p:spPr bwMode="auto">
          <a:xfrm>
            <a:off x="457200" y="1905000"/>
            <a:ext cx="11201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361637"/>
          </a:xfrm>
        </p:spPr>
        <p:txBody>
          <a:bodyPr/>
          <a:lstStyle/>
          <a:p>
            <a:r>
              <a:rPr lang="ru-RU" dirty="0" smtClean="0"/>
              <a:t>Беспроводной </a:t>
            </a:r>
            <a:r>
              <a:rPr lang="ru-RU" dirty="0" err="1" smtClean="0"/>
              <a:t>мультидатчик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887970" cy="35883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536" t="27679" r="54617" b="19643"/>
          <a:stretch>
            <a:fillRect/>
          </a:stretch>
        </p:blipFill>
        <p:spPr bwMode="auto">
          <a:xfrm>
            <a:off x="2514600" y="1295400"/>
            <a:ext cx="7391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0833" t="19087" r="22316" b="12425"/>
          <a:stretch>
            <a:fillRect/>
          </a:stretch>
        </p:blipFill>
        <p:spPr bwMode="auto">
          <a:xfrm>
            <a:off x="0" y="0"/>
            <a:ext cx="11887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361637"/>
          </a:xfrm>
        </p:spPr>
        <p:txBody>
          <a:bodyPr/>
          <a:lstStyle/>
          <a:p>
            <a:r>
              <a:rPr lang="ru-RU" dirty="0" smtClean="0"/>
              <a:t>Комплектация</a:t>
            </a:r>
            <a:r>
              <a:rPr lang="ru-RU" dirty="0" smtClean="0"/>
              <a:t> </a:t>
            </a:r>
            <a:r>
              <a:rPr lang="ru-RU" dirty="0" smtClean="0"/>
              <a:t>цифровой лаборатории по физиологии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244" y="1447801"/>
            <a:ext cx="10512756" cy="49653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49286" t="29762" r="2924" b="25541"/>
          <a:stretch>
            <a:fillRect/>
          </a:stretch>
        </p:blipFill>
        <p:spPr bwMode="auto">
          <a:xfrm>
            <a:off x="838200" y="990600"/>
            <a:ext cx="10058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48" t="25329" r="4081" b="19045"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723275"/>
          </a:xfrm>
        </p:spPr>
        <p:txBody>
          <a:bodyPr/>
          <a:lstStyle/>
          <a:p>
            <a:r>
              <a:rPr lang="ru-RU" dirty="0" smtClean="0"/>
              <a:t>Комплектация цифровой лаборатории по 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 (Анатомия) (раздел Анатомия/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244" y="1447801"/>
            <a:ext cx="10512756" cy="4708981"/>
          </a:xfrm>
        </p:spPr>
        <p:txBody>
          <a:bodyPr/>
          <a:lstStyle/>
          <a:p>
            <a:endParaRPr lang="ru-RU" sz="1800" dirty="0" smtClean="0"/>
          </a:p>
          <a:p>
            <a:pPr lvl="0"/>
            <a:r>
              <a:rPr lang="ru-RU" sz="1800" dirty="0" smtClean="0"/>
              <a:t>Центральный модуль.</a:t>
            </a:r>
          </a:p>
          <a:p>
            <a:pPr lvl="0"/>
            <a:r>
              <a:rPr lang="ru-RU" sz="1800" dirty="0" smtClean="0"/>
              <a:t>Сенсор </a:t>
            </a:r>
            <a:r>
              <a:rPr lang="ru-RU" sz="1800" dirty="0" err="1" smtClean="0"/>
              <a:t>электромиограммы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Сенсор </a:t>
            </a:r>
            <a:r>
              <a:rPr lang="ru-RU" sz="1800" dirty="0" err="1" smtClean="0"/>
              <a:t>фотоплетизмограммы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Сенсор электрокардиограммы.</a:t>
            </a:r>
          </a:p>
          <a:p>
            <a:pPr lvl="0"/>
            <a:r>
              <a:rPr lang="ru-RU" sz="1800" dirty="0" smtClean="0"/>
              <a:t>Сенсор кожно-гальванической реакции.</a:t>
            </a:r>
          </a:p>
          <a:p>
            <a:pPr lvl="0"/>
            <a:r>
              <a:rPr lang="ru-RU" sz="1800" dirty="0" smtClean="0"/>
              <a:t>Сенсор электроэнцефалограммы.</a:t>
            </a:r>
          </a:p>
          <a:p>
            <a:pPr lvl="0"/>
            <a:r>
              <a:rPr lang="ru-RU" sz="1800" dirty="0" smtClean="0"/>
              <a:t>Сенсор дыхания.</a:t>
            </a:r>
          </a:p>
          <a:p>
            <a:pPr lvl="0"/>
            <a:r>
              <a:rPr lang="ru-RU" sz="1800" dirty="0" smtClean="0"/>
              <a:t>Модуль "Кнопка".</a:t>
            </a:r>
          </a:p>
          <a:p>
            <a:pPr lvl="0"/>
            <a:r>
              <a:rPr lang="ru-RU" sz="1800" dirty="0" smtClean="0"/>
              <a:t>Устройство для регистрации артериального давления.</a:t>
            </a:r>
          </a:p>
          <a:p>
            <a:r>
              <a:rPr lang="ru-RU" sz="1800" b="1" dirty="0" smtClean="0"/>
              <a:t>Аксессуары</a:t>
            </a:r>
            <a:endParaRPr lang="ru-RU" sz="1800" dirty="0" smtClean="0"/>
          </a:p>
          <a:p>
            <a:pPr lvl="0"/>
            <a:r>
              <a:rPr lang="ru-RU" sz="1800" dirty="0" smtClean="0"/>
              <a:t>Кабель соединительный USB.</a:t>
            </a:r>
          </a:p>
          <a:p>
            <a:pPr lvl="0"/>
            <a:r>
              <a:rPr lang="ru-RU" sz="1800" dirty="0" smtClean="0"/>
              <a:t>Программное обеспечение.</a:t>
            </a:r>
          </a:p>
          <a:p>
            <a:r>
              <a:rPr lang="ru-RU" sz="1800" dirty="0" smtClean="0"/>
              <a:t>Учебно-методическое пособие</a:t>
            </a:r>
          </a:p>
          <a:p>
            <a:pPr lvl="0"/>
            <a:r>
              <a:rPr lang="ru-RU" sz="1800" dirty="0" smtClean="0"/>
              <a:t>Краткое руководство по эксплуатации цифровой лаборатории</a:t>
            </a:r>
          </a:p>
          <a:p>
            <a:pPr lvl="0"/>
            <a:r>
              <a:rPr lang="ru-RU" sz="1800" dirty="0" smtClean="0"/>
              <a:t>Методические рекомендации по выполнению лабораторных работ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1446550"/>
          </a:xfrm>
        </p:spPr>
        <p:txBody>
          <a:bodyPr/>
          <a:lstStyle/>
          <a:p>
            <a:r>
              <a:rPr lang="ru-RU" dirty="0" smtClean="0"/>
              <a:t>Цифровая лаборатория </a:t>
            </a:r>
            <a:r>
              <a:rPr lang="ru-RU" dirty="0" err="1" smtClean="0"/>
              <a:t>Z.Labs</a:t>
            </a:r>
            <a:r>
              <a:rPr lang="ru-RU" dirty="0" smtClean="0"/>
              <a:t> по биологии (раздел Анатомия/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) предназначена для снятия и анализа физиологических показателей с тела человека.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11353800" cy="4724399"/>
          </a:xfrm>
        </p:spPr>
        <p:txBody>
          <a:bodyPr/>
          <a:lstStyle/>
          <a:p>
            <a:r>
              <a:rPr lang="ru-RU" dirty="0" smtClean="0"/>
              <a:t>Цифровая лаборатория позволяет осуществлять снятие и анализ физиологических показаний с тела человека при помощи специальных сенсоров. </a:t>
            </a:r>
          </a:p>
          <a:p>
            <a:pPr lvl="0"/>
            <a:r>
              <a:rPr lang="ru-RU" dirty="0" smtClean="0"/>
              <a:t>Мониторинг и анализ шести </a:t>
            </a:r>
            <a:r>
              <a:rPr lang="ru-RU" dirty="0" err="1" smtClean="0"/>
              <a:t>биосигналов</a:t>
            </a:r>
            <a:r>
              <a:rPr lang="ru-RU" dirty="0" smtClean="0"/>
              <a:t> человека: электрическая активность мозга (ЭЭГ), электрическая активность мышц (ЭМГ), пульс (ФПГ), кожно-гальваническая реакция (КГР), электрокардиограмма (ЭКГ), дыхание.</a:t>
            </a:r>
          </a:p>
          <a:p>
            <a:pPr lvl="0"/>
            <a:r>
              <a:rPr lang="ru-RU" dirty="0" smtClean="0"/>
              <a:t>Возможность визуализации широкого спектра параметров для анализа.</a:t>
            </a:r>
          </a:p>
          <a:p>
            <a:pPr lvl="0"/>
            <a:r>
              <a:rPr lang="ru-RU" dirty="0" smtClean="0"/>
              <a:t>Удобный специальный модуль "Кнопка" для регистрации данных. </a:t>
            </a:r>
          </a:p>
          <a:p>
            <a:r>
              <a:rPr lang="ru-RU" dirty="0" smtClean="0"/>
              <a:t>Цифровая лаборатория </a:t>
            </a:r>
            <a:r>
              <a:rPr lang="ru-RU" dirty="0" err="1" smtClean="0"/>
              <a:t>Z.Labs</a:t>
            </a:r>
            <a:r>
              <a:rPr lang="ru-RU" dirty="0" smtClean="0"/>
              <a:t> по предмету "Биология" (раздел Анатомия/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) предназначена для развития у обучающихся </a:t>
            </a:r>
            <a:r>
              <a:rPr lang="ru-RU" dirty="0" err="1" smtClean="0"/>
              <a:t>естественно-научной</a:t>
            </a:r>
            <a:r>
              <a:rPr lang="ru-RU" dirty="0" smtClean="0"/>
              <a:t> грамотности, формирования критического и </a:t>
            </a:r>
            <a:r>
              <a:rPr lang="ru-RU" dirty="0" err="1" smtClean="0"/>
              <a:t>креативного</a:t>
            </a:r>
            <a:r>
              <a:rPr lang="ru-RU" dirty="0" smtClean="0"/>
              <a:t> мышления, совершенствования навыков </a:t>
            </a:r>
            <a:r>
              <a:rPr lang="ru-RU" dirty="0" err="1" smtClean="0"/>
              <a:t>естественно-научной</a:t>
            </a:r>
            <a:r>
              <a:rPr lang="ru-RU" dirty="0" smtClean="0"/>
              <a:t> и технологической направленности.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361637"/>
          </a:xfrm>
        </p:spPr>
        <p:txBody>
          <a:bodyPr/>
          <a:lstStyle/>
          <a:p>
            <a:r>
              <a:rPr lang="ru-RU" dirty="0" smtClean="0"/>
              <a:t>Комплектация цифровой лаборатории по экология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244" y="1447801"/>
            <a:ext cx="10512756" cy="276999"/>
          </a:xfrm>
        </p:spPr>
        <p:txBody>
          <a:bodyPr/>
          <a:lstStyle/>
          <a:p>
            <a:endParaRPr lang="ru-RU" sz="18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0446" t="48617" r="12963" b="10433"/>
          <a:stretch>
            <a:fillRect/>
          </a:stretch>
        </p:blipFill>
        <p:spPr bwMode="auto">
          <a:xfrm>
            <a:off x="838200" y="990600"/>
            <a:ext cx="944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112"/>
            <a:ext cx="11021695" cy="2800767"/>
          </a:xfrm>
        </p:spPr>
        <p:txBody>
          <a:bodyPr/>
          <a:lstStyle/>
          <a:p>
            <a:r>
              <a:rPr lang="ru-RU" sz="3200" dirty="0" smtClean="0"/>
              <a:t>Цель мастер-класса: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познакомить с цифровыми лабораториями “</a:t>
            </a:r>
            <a:r>
              <a:rPr lang="en-US" sz="2400" dirty="0" err="1" smtClean="0"/>
              <a:t>Z.Labs</a:t>
            </a:r>
            <a:r>
              <a:rPr lang="ru-RU" sz="2400" dirty="0" smtClean="0"/>
              <a:t>”  и их возможностями использования на различных занятиях по химии и биологии.</a:t>
            </a:r>
            <a:br>
              <a:rPr lang="ru-RU" sz="2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51208" t="22697" r="21907" b="16083"/>
          <a:stretch>
            <a:fillRect/>
          </a:stretch>
        </p:blipFill>
        <p:spPr bwMode="auto">
          <a:xfrm>
            <a:off x="2438400" y="304800"/>
            <a:ext cx="6248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1695" t="30769" r="29758" b="17004"/>
          <a:stretch>
            <a:fillRect/>
          </a:stretch>
        </p:blipFill>
        <p:spPr bwMode="auto">
          <a:xfrm>
            <a:off x="1752600" y="228600"/>
            <a:ext cx="86867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383" y="1486027"/>
            <a:ext cx="4805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Количество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практических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лабораторных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работ: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383" y="1760092"/>
            <a:ext cx="3164840" cy="163634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459"/>
              </a:spcBef>
              <a:buAutoNum type="arabicPlain" startAt="5"/>
              <a:tabLst>
                <a:tab pos="180340" algn="l"/>
              </a:tabLst>
            </a:pPr>
            <a:r>
              <a:rPr sz="1800" b="1" dirty="0">
                <a:latin typeface="Calibri"/>
                <a:cs typeface="Calibri"/>
              </a:rPr>
              <a:t>класс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180340" indent="-167640">
              <a:lnSpc>
                <a:spcPct val="100000"/>
              </a:lnSpc>
              <a:spcBef>
                <a:spcPts val="365"/>
              </a:spcBef>
              <a:buAutoNum type="arabicPlain" startAt="5"/>
              <a:tabLst>
                <a:tab pos="180340" algn="l"/>
              </a:tabLst>
            </a:pPr>
            <a:r>
              <a:rPr sz="1800" b="1" dirty="0">
                <a:latin typeface="Calibri"/>
                <a:cs typeface="Calibri"/>
              </a:rPr>
              <a:t>класс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–</a:t>
            </a:r>
            <a:r>
              <a:rPr sz="1800" b="1" spc="-15">
                <a:latin typeface="Calibri"/>
                <a:cs typeface="Calibri"/>
              </a:rPr>
              <a:t> </a:t>
            </a:r>
            <a:r>
              <a:rPr sz="1800" b="1" spc="-25" smtClean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  <a:p>
            <a:pPr marL="180340" indent="-167640">
              <a:lnSpc>
                <a:spcPct val="100000"/>
              </a:lnSpc>
              <a:spcBef>
                <a:spcPts val="360"/>
              </a:spcBef>
              <a:buAutoNum type="arabicPlain" startAt="7"/>
              <a:tabLst>
                <a:tab pos="180340" algn="l"/>
              </a:tabLst>
            </a:pPr>
            <a:r>
              <a:rPr sz="1800" b="1" dirty="0">
                <a:latin typeface="Calibri"/>
                <a:cs typeface="Calibri"/>
              </a:rPr>
              <a:t>класс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14</a:t>
            </a:r>
            <a:r>
              <a:rPr sz="1800" b="1" spc="-20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  <a:p>
            <a:pPr marL="180340" indent="-167640">
              <a:lnSpc>
                <a:spcPct val="100000"/>
              </a:lnSpc>
              <a:spcBef>
                <a:spcPts val="360"/>
              </a:spcBef>
              <a:buAutoNum type="arabicPlain" startAt="7"/>
              <a:tabLst>
                <a:tab pos="180340" algn="l"/>
              </a:tabLst>
            </a:pPr>
            <a:r>
              <a:rPr sz="1800" b="1" dirty="0">
                <a:latin typeface="Calibri"/>
                <a:cs typeface="Calibri"/>
              </a:rPr>
              <a:t>класс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28</a:t>
            </a:r>
            <a:r>
              <a:rPr sz="1800" b="1" spc="-20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  <a:p>
            <a:pPr marL="180975" indent="-168275">
              <a:lnSpc>
                <a:spcPct val="100000"/>
              </a:lnSpc>
              <a:spcBef>
                <a:spcPts val="340"/>
              </a:spcBef>
              <a:buAutoNum type="arabicPlain" startAt="7"/>
              <a:tabLst>
                <a:tab pos="180975" algn="l"/>
              </a:tabLst>
            </a:pPr>
            <a:r>
              <a:rPr sz="1800" b="1" dirty="0">
                <a:latin typeface="Calibri"/>
                <a:cs typeface="Calibri"/>
              </a:rPr>
              <a:t>класс – </a:t>
            </a:r>
            <a:r>
              <a:rPr sz="1800" b="1">
                <a:latin typeface="Calibri"/>
                <a:cs typeface="Calibri"/>
              </a:rPr>
              <a:t>38</a:t>
            </a:r>
            <a:r>
              <a:rPr sz="1800" b="1" spc="-15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383" y="4040835"/>
            <a:ext cx="10671175" cy="240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8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класс.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Раздел</a:t>
            </a:r>
            <a:r>
              <a:rPr sz="1800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18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Бактерии</a:t>
            </a:r>
            <a:r>
              <a:rPr sz="1800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археи</a:t>
            </a:r>
            <a:r>
              <a:rPr sz="1800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(СанПиН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3.3686-</a:t>
            </a:r>
            <a:r>
              <a:rPr sz="1800" dirty="0">
                <a:latin typeface="Calibri"/>
                <a:cs typeface="Calibri"/>
              </a:rPr>
              <a:t>21</a:t>
            </a:r>
            <a:r>
              <a:rPr sz="1800" spc="-20" dirty="0">
                <a:latin typeface="Calibri"/>
                <a:cs typeface="Calibri"/>
              </a:rPr>
              <a:t> "Санитарно-</a:t>
            </a:r>
            <a:r>
              <a:rPr sz="1800" spc="-10" dirty="0">
                <a:latin typeface="Calibri"/>
                <a:cs typeface="Calibri"/>
              </a:rPr>
              <a:t>эпидемиологические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профилактике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инфекционных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болезней"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238125" algn="l"/>
              </a:tabLst>
            </a:pPr>
            <a:r>
              <a:rPr sz="1800" i="1" dirty="0">
                <a:latin typeface="Calibri"/>
                <a:cs typeface="Calibri"/>
              </a:rPr>
              <a:t>Исследование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степени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загрязнённости</a:t>
            </a:r>
            <a:r>
              <a:rPr sz="1800" i="1" spc="-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воздуха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помещений</a:t>
            </a:r>
            <a:r>
              <a:rPr sz="1800" i="1" spc="-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методом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оседания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Коха.</a:t>
            </a:r>
            <a:endParaRPr sz="1800">
              <a:latin typeface="Calibri"/>
              <a:cs typeface="Calibri"/>
            </a:endParaRPr>
          </a:p>
          <a:p>
            <a:pPr marL="236854" indent="-224154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236854" algn="l"/>
              </a:tabLst>
            </a:pPr>
            <a:r>
              <a:rPr sz="1800" i="1" dirty="0">
                <a:latin typeface="Calibri"/>
                <a:cs typeface="Calibri"/>
              </a:rPr>
              <a:t>Изучение</a:t>
            </a:r>
            <a:r>
              <a:rPr sz="1800" i="1" spc="-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методов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дезинфекции</a:t>
            </a:r>
            <a:r>
              <a:rPr sz="1800" i="1" spc="-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стерилизации.</a:t>
            </a:r>
            <a:endParaRPr sz="1800">
              <a:latin typeface="Calibri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37490" algn="l"/>
              </a:tabLst>
            </a:pPr>
            <a:r>
              <a:rPr sz="1800" i="1" dirty="0">
                <a:latin typeface="Calibri"/>
                <a:cs typeface="Calibri"/>
              </a:rPr>
              <a:t>Окраска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бактерий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Граму.</a:t>
            </a:r>
            <a:endParaRPr sz="1800">
              <a:latin typeface="Calibri"/>
              <a:cs typeface="Calibri"/>
            </a:endParaRPr>
          </a:p>
          <a:p>
            <a:pPr marL="12700" marR="3720465" indent="224154">
              <a:lnSpc>
                <a:spcPts val="2520"/>
              </a:lnSpc>
              <a:spcBef>
                <a:spcPts val="120"/>
              </a:spcBef>
              <a:buAutoNum type="arabicPeriod"/>
              <a:tabLst>
                <a:tab pos="236854" algn="l"/>
              </a:tabLst>
            </a:pPr>
            <a:r>
              <a:rPr sz="1800" i="1" dirty="0">
                <a:latin typeface="Calibri"/>
                <a:cs typeface="Calibri"/>
              </a:rPr>
              <a:t>Изучение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морфологии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бактерий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микроскопических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препаратах.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9</a:t>
            </a:r>
            <a:r>
              <a:rPr sz="18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класс.</a:t>
            </a:r>
            <a:r>
              <a:rPr sz="18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Раздел</a:t>
            </a:r>
            <a:r>
              <a:rPr sz="18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9.</a:t>
            </a:r>
            <a:r>
              <a:rPr sz="18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Кровеносная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лимфатическая</a:t>
            </a:r>
            <a:r>
              <a:rPr sz="1800" i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системы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i="1" dirty="0">
                <a:latin typeface="Calibri"/>
                <a:cs typeface="Calibri"/>
              </a:rPr>
              <a:t>Определение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группы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крови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системе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AB0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определённого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препарата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крови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использованием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цоликлонов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4450" y="567055"/>
            <a:ext cx="71412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1E4D78"/>
                </a:solidFill>
                <a:latin typeface="Microsoft Sans Serif"/>
                <a:cs typeface="Microsoft Sans Serif"/>
              </a:rPr>
              <a:t>Лабораторные</a:t>
            </a:r>
            <a:r>
              <a:rPr sz="2400" b="0" spc="-80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1E4D78"/>
                </a:solidFill>
                <a:latin typeface="Microsoft Sans Serif"/>
                <a:cs typeface="Microsoft Sans Serif"/>
              </a:rPr>
              <a:t>работы</a:t>
            </a:r>
            <a:r>
              <a:rPr sz="2400" b="0" spc="-30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1E4D78"/>
                </a:solidFill>
                <a:latin typeface="Microsoft Sans Serif"/>
                <a:cs typeface="Microsoft Sans Serif"/>
              </a:rPr>
              <a:t>в</a:t>
            </a:r>
            <a:r>
              <a:rPr sz="2400" b="0" spc="-20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solidFill>
                  <a:srgbClr val="1E4D78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400" b="0" spc="-75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1E4D78"/>
                </a:solidFill>
                <a:latin typeface="Microsoft Sans Serif"/>
                <a:cs typeface="Microsoft Sans Serif"/>
              </a:rPr>
              <a:t>с</a:t>
            </a:r>
            <a:r>
              <a:rPr sz="2400" b="0" spc="-20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solidFill>
                  <a:srgbClr val="1E4D78"/>
                </a:solidFill>
                <a:latin typeface="Microsoft Sans Serif"/>
                <a:cs typeface="Microsoft Sans Serif"/>
              </a:rPr>
              <a:t>рабочими </a:t>
            </a:r>
            <a:r>
              <a:rPr sz="2400" b="0" spc="-25" dirty="0">
                <a:solidFill>
                  <a:srgbClr val="1E4D78"/>
                </a:solidFill>
                <a:latin typeface="Microsoft Sans Serif"/>
                <a:cs typeface="Microsoft Sans Serif"/>
              </a:rPr>
              <a:t>программами</a:t>
            </a:r>
            <a:r>
              <a:rPr sz="2400" b="0" spc="-55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1E4D78"/>
                </a:solidFill>
                <a:latin typeface="Microsoft Sans Serif"/>
                <a:cs typeface="Microsoft Sans Serif"/>
              </a:rPr>
              <a:t>ООО</a:t>
            </a:r>
            <a:r>
              <a:rPr sz="2400" b="0" spc="-50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1E4D78"/>
                </a:solidFill>
                <a:latin typeface="Microsoft Sans Serif"/>
                <a:cs typeface="Microsoft Sans Serif"/>
              </a:rPr>
              <a:t>по</a:t>
            </a:r>
            <a:r>
              <a:rPr sz="2400" b="0" spc="-15" dirty="0">
                <a:solidFill>
                  <a:srgbClr val="1E4D78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solidFill>
                  <a:srgbClr val="1E4D78"/>
                </a:solidFill>
                <a:latin typeface="Microsoft Sans Serif"/>
                <a:cs typeface="Microsoft Sans Serif"/>
              </a:rPr>
              <a:t>биологии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6117" y="1844420"/>
            <a:ext cx="508635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</a:t>
            </a:r>
            <a:r>
              <a:rPr sz="1800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класс.</a:t>
            </a:r>
            <a:r>
              <a:rPr sz="1800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Раздел</a:t>
            </a:r>
            <a:r>
              <a:rPr sz="1800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5.</a:t>
            </a:r>
            <a:r>
              <a:rPr sz="1800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Строение</a:t>
            </a:r>
            <a:r>
              <a:rPr sz="1800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жизнедеятельность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семенных</a:t>
            </a:r>
            <a:r>
              <a:rPr sz="1800" i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растений</a:t>
            </a:r>
            <a:endParaRPr sz="1800">
              <a:latin typeface="Calibri"/>
              <a:cs typeface="Calibri"/>
            </a:endParaRPr>
          </a:p>
          <a:p>
            <a:pPr marL="12700" marR="347345" indent="224154">
              <a:lnSpc>
                <a:spcPct val="100000"/>
              </a:lnSpc>
              <a:buAutoNum type="arabicPeriod"/>
              <a:tabLst>
                <a:tab pos="236854" algn="l"/>
              </a:tabLst>
            </a:pPr>
            <a:r>
              <a:rPr sz="1800" i="1" dirty="0">
                <a:latin typeface="Calibri"/>
                <a:cs typeface="Calibri"/>
              </a:rPr>
              <a:t>Влияние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силы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света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выделение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кислорода </a:t>
            </a:r>
            <a:r>
              <a:rPr sz="1800" i="1" dirty="0">
                <a:latin typeface="Calibri"/>
                <a:cs typeface="Calibri"/>
              </a:rPr>
              <a:t>водными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растениями</a:t>
            </a:r>
            <a:endParaRPr sz="1800">
              <a:latin typeface="Calibri"/>
              <a:cs typeface="Calibri"/>
            </a:endParaRPr>
          </a:p>
          <a:p>
            <a:pPr marL="12700" marR="567690" indent="224790">
              <a:lnSpc>
                <a:spcPct val="100000"/>
              </a:lnSpc>
              <a:buAutoNum type="arabicPeriod"/>
              <a:tabLst>
                <a:tab pos="237490" algn="l"/>
              </a:tabLst>
            </a:pPr>
            <a:r>
              <a:rPr sz="1800" i="1" dirty="0">
                <a:latin typeface="Calibri"/>
                <a:cs typeface="Calibri"/>
              </a:rPr>
              <a:t>Изучение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величины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транспирации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в </a:t>
            </a:r>
            <a:r>
              <a:rPr sz="1800" i="1" dirty="0">
                <a:latin typeface="Calibri"/>
                <a:cs typeface="Calibri"/>
              </a:rPr>
              <a:t>зависимости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от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изменения</a:t>
            </a:r>
            <a:r>
              <a:rPr sz="1800" i="1" spc="-10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факторов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среды </a:t>
            </a:r>
            <a:r>
              <a:rPr sz="1800" i="1" dirty="0">
                <a:latin typeface="Calibri"/>
                <a:cs typeface="Calibri"/>
              </a:rPr>
              <a:t>(температура,</a:t>
            </a:r>
            <a:r>
              <a:rPr sz="1800" i="1" spc="-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влажность,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ветер)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7630" t="24615" r="50973" b="13118"/>
          <a:stretch>
            <a:fillRect/>
          </a:stretch>
        </p:blipFill>
        <p:spPr bwMode="auto">
          <a:xfrm>
            <a:off x="1828800" y="304800"/>
            <a:ext cx="7391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5083" t="24000" r="24122" b="29143"/>
          <a:stretch>
            <a:fillRect/>
          </a:stretch>
        </p:blipFill>
        <p:spPr bwMode="auto">
          <a:xfrm>
            <a:off x="1676400" y="381000"/>
            <a:ext cx="9220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977191"/>
          </a:xfrm>
        </p:spPr>
        <p:txBody>
          <a:bodyPr/>
          <a:lstStyle/>
          <a:p>
            <a:r>
              <a:rPr lang="ru-RU" sz="2000" dirty="0" smtClean="0"/>
              <a:t>На уроках биологии могут быть поставлены многочисленные демонстрационные эксперименты, в том числе: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244" y="1295401"/>
            <a:ext cx="10436556" cy="3570208"/>
          </a:xfrm>
        </p:spPr>
        <p:txBody>
          <a:bodyPr/>
          <a:lstStyle/>
          <a:p>
            <a:pPr lvl="0"/>
            <a:r>
              <a:rPr lang="ru-RU" sz="2400" dirty="0" smtClean="0"/>
              <a:t> </a:t>
            </a:r>
            <a:endParaRPr lang="ru-RU" sz="2000" dirty="0" smtClean="0"/>
          </a:p>
          <a:p>
            <a:pPr lvl="1"/>
            <a:r>
              <a:rPr lang="ru-RU" dirty="0" smtClean="0"/>
              <a:t> </a:t>
            </a:r>
            <a:endParaRPr lang="ru-RU" sz="1600" dirty="0" smtClean="0"/>
          </a:p>
          <a:p>
            <a:pPr lvl="2"/>
            <a:r>
              <a:rPr lang="ru-RU" sz="2400" dirty="0" smtClean="0"/>
              <a:t>Газообмен в легких. Дыхательные пробы</a:t>
            </a:r>
          </a:p>
          <a:p>
            <a:pPr lvl="2"/>
            <a:r>
              <a:rPr lang="ru-RU" sz="2400" dirty="0" smtClean="0"/>
              <a:t>Изменение кровообращения при перетяжке</a:t>
            </a:r>
          </a:p>
          <a:p>
            <a:pPr lvl="2"/>
            <a:r>
              <a:rPr lang="ru-RU" sz="2400" dirty="0" smtClean="0"/>
              <a:t>Теплокровные и холоднокровные животные</a:t>
            </a:r>
          </a:p>
          <a:p>
            <a:pPr lvl="2"/>
            <a:r>
              <a:rPr lang="ru-RU" sz="2400" dirty="0" smtClean="0"/>
              <a:t>Изменение давления в водной среде</a:t>
            </a:r>
          </a:p>
          <a:p>
            <a:pPr lvl="2"/>
            <a:r>
              <a:rPr lang="ru-RU" sz="2400" dirty="0" smtClean="0"/>
              <a:t>Функция венозных клапанов</a:t>
            </a:r>
          </a:p>
          <a:p>
            <a:pPr lvl="2"/>
            <a:r>
              <a:rPr lang="ru-RU" sz="2400" dirty="0" smtClean="0"/>
              <a:t>Выделительная и терморегуляторная функция кожи</a:t>
            </a:r>
          </a:p>
          <a:p>
            <a:pPr lvl="2"/>
            <a:r>
              <a:rPr lang="ru-RU" sz="2400" dirty="0" smtClean="0"/>
              <a:t>Реакция </a:t>
            </a:r>
            <a:r>
              <a:rPr lang="ru-RU" sz="2400" dirty="0" err="1" smtClean="0"/>
              <a:t>сердечно-сосудистой</a:t>
            </a:r>
            <a:r>
              <a:rPr lang="ru-RU" sz="2400" dirty="0" smtClean="0"/>
              <a:t> системы на дозированную нагрузку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361637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244" y="1219201"/>
            <a:ext cx="9750756" cy="51939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5303" y="1466088"/>
              <a:ext cx="5187314" cy="27062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2236" y="1757883"/>
            <a:ext cx="382841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37160" marR="5080" indent="-125095">
              <a:lnSpc>
                <a:spcPts val="6480"/>
              </a:lnSpc>
              <a:spcBef>
                <a:spcPts val="915"/>
              </a:spcBef>
            </a:pPr>
            <a:r>
              <a:rPr sz="6000" spc="125" dirty="0">
                <a:solidFill>
                  <a:srgbClr val="FEFEFE"/>
                </a:solidFill>
                <a:latin typeface="Candara"/>
                <a:cs typeface="Candara"/>
              </a:rPr>
              <a:t>Спасибо</a:t>
            </a:r>
            <a:r>
              <a:rPr sz="6000" spc="195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sz="6000" spc="-25" dirty="0">
                <a:solidFill>
                  <a:srgbClr val="FEFEFE"/>
                </a:solidFill>
                <a:latin typeface="Candara"/>
                <a:cs typeface="Candara"/>
              </a:rPr>
              <a:t>за </a:t>
            </a:r>
            <a:r>
              <a:rPr sz="6000" spc="-10" dirty="0">
                <a:solidFill>
                  <a:srgbClr val="FEFEFE"/>
                </a:solidFill>
                <a:latin typeface="Candara"/>
                <a:cs typeface="Candara"/>
              </a:rPr>
              <a:t>внимание!</a:t>
            </a:r>
            <a:endParaRPr sz="6000">
              <a:latin typeface="Candara"/>
              <a:cs typeface="Canda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94048" y="3785666"/>
            <a:ext cx="3814445" cy="141605"/>
            <a:chOff x="4194048" y="3785666"/>
            <a:chExt cx="3814445" cy="1416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4048" y="3785666"/>
              <a:ext cx="3814444" cy="1414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55008" y="3840480"/>
              <a:ext cx="3684270" cy="0"/>
            </a:xfrm>
            <a:custGeom>
              <a:avLst/>
              <a:gdLst/>
              <a:ahLst/>
              <a:cxnLst/>
              <a:rect l="l" t="t" r="r" b="b"/>
              <a:pathLst>
                <a:path w="3684270">
                  <a:moveTo>
                    <a:pt x="0" y="0"/>
                  </a:moveTo>
                  <a:lnTo>
                    <a:pt x="3684015" y="0"/>
                  </a:lnTo>
                </a:path>
              </a:pathLst>
            </a:custGeom>
            <a:ln w="24384">
              <a:solidFill>
                <a:srgbClr val="FE8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69890" y="5651093"/>
            <a:ext cx="56699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4970"/>
              </a:lnSpc>
              <a:spcBef>
                <a:spcPts val="95"/>
              </a:spcBef>
            </a:pP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Обзор</a:t>
            </a:r>
            <a:r>
              <a:rPr sz="3600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35">
                <a:solidFill>
                  <a:srgbClr val="000000"/>
                </a:solidFill>
                <a:latin typeface="Times New Roman"/>
                <a:cs typeface="Times New Roman"/>
              </a:rPr>
              <a:t>нормативно-</a:t>
            </a:r>
            <a:r>
              <a:rPr sz="3600">
                <a:solidFill>
                  <a:srgbClr val="000000"/>
                </a:solidFill>
                <a:latin typeface="Times New Roman"/>
                <a:cs typeface="Times New Roman"/>
              </a:rPr>
              <a:t>правовых</a:t>
            </a:r>
            <a:r>
              <a:rPr sz="360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10" smtClean="0">
                <a:solidFill>
                  <a:srgbClr val="000000"/>
                </a:solidFill>
                <a:latin typeface="Times New Roman"/>
                <a:cs typeface="Times New Roman"/>
              </a:rPr>
              <a:t>актов</a:t>
            </a:r>
            <a:r>
              <a:rPr lang="ru-RU" sz="360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mtClean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3600" spc="-165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области</a:t>
            </a:r>
            <a:r>
              <a:rPr sz="36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цифровизации</a:t>
            </a:r>
            <a:r>
              <a:rPr sz="360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образования</a:t>
            </a:r>
            <a:r>
              <a:rPr sz="36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360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РФ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4066" y="1822450"/>
          <a:ext cx="9667240" cy="4904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620"/>
                <a:gridCol w="4833620"/>
              </a:tblGrid>
              <a:tr h="1004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Название</a:t>
                      </a:r>
                      <a:r>
                        <a:rPr sz="2800" b="1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документа</a:t>
                      </a:r>
                      <a:endParaRPr sz="28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9A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Обзор</a:t>
                      </a:r>
                      <a:r>
                        <a:rPr sz="28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документа</a:t>
                      </a:r>
                      <a:endParaRPr sz="28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9AD4"/>
                    </a:solidFill>
                  </a:tcPr>
                </a:tc>
              </a:tr>
              <a:tr h="17062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EFEFE"/>
                          </a:solidFill>
                          <a:latin typeface="Times New Roman"/>
                          <a:cs typeface="Times New Roman"/>
                        </a:rPr>
                        <a:t>Национальный</a:t>
                      </a:r>
                      <a:r>
                        <a:rPr sz="2400" b="1" spc="-145" dirty="0">
                          <a:solidFill>
                            <a:srgbClr val="FEFEF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EFEFE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spc="-10" dirty="0">
                          <a:solidFill>
                            <a:srgbClr val="FEFEFE"/>
                          </a:solidFill>
                          <a:latin typeface="Times New Roman"/>
                          <a:cs typeface="Times New Roman"/>
                        </a:rPr>
                        <a:t>«Образование»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9AD4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just">
                        <a:lnSpc>
                          <a:spcPts val="186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600" spc="35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600" spc="35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«Современная</a:t>
                      </a:r>
                      <a:r>
                        <a:rPr sz="1600" b="1" u="sng" spc="35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школа»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850" marR="54610" algn="just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направлен</a:t>
                      </a:r>
                      <a:r>
                        <a:rPr sz="1600" spc="4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4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600" spc="4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возможности</a:t>
                      </a:r>
                      <a:r>
                        <a:rPr sz="1600" spc="43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детям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получать</a:t>
                      </a:r>
                      <a:r>
                        <a:rPr sz="1600" spc="27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качественное</a:t>
                      </a:r>
                      <a:r>
                        <a:rPr sz="1600" spc="26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600" spc="27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600" spc="26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условиях,</a:t>
                      </a:r>
                      <a:r>
                        <a:rPr sz="1600" spc="1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отвечающих</a:t>
                      </a:r>
                      <a:r>
                        <a:rPr sz="1600" spc="11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современным</a:t>
                      </a:r>
                      <a:r>
                        <a:rPr sz="1600" spc="13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требованиям,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независимо</a:t>
                      </a:r>
                      <a:r>
                        <a:rPr sz="1600" spc="4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600" spc="4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места</a:t>
                      </a:r>
                      <a:r>
                        <a:rPr sz="1600" spc="4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проживания</a:t>
                      </a:r>
                      <a:r>
                        <a:rPr sz="1600" spc="4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ребенка,</a:t>
                      </a:r>
                      <a:r>
                        <a:rPr sz="1600" spc="4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6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6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возможности</a:t>
                      </a:r>
                      <a:r>
                        <a:rPr sz="16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профессионального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работников.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DDEE"/>
                    </a:solidFill>
                  </a:tcPr>
                </a:tc>
              </a:tr>
              <a:tr h="2193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9AD4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just">
                        <a:lnSpc>
                          <a:spcPts val="187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600" spc="4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60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«Цифровая</a:t>
                      </a:r>
                      <a:r>
                        <a:rPr sz="1600" b="1" u="sng" spc="38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образовательная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850" marR="54610" algn="just">
                        <a:lnSpc>
                          <a:spcPct val="100000"/>
                        </a:lnSpc>
                        <a:tabLst>
                          <a:tab pos="1789430" algn="l"/>
                          <a:tab pos="2136775" algn="l"/>
                          <a:tab pos="3584575" algn="l"/>
                          <a:tab pos="3908425" algn="l"/>
                        </a:tabLst>
                      </a:pPr>
                      <a:r>
                        <a:rPr sz="16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среда»</a:t>
                      </a:r>
                      <a:r>
                        <a:rPr sz="1600" b="1" spc="3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направлен</a:t>
                      </a:r>
                      <a:r>
                        <a:rPr sz="1600" spc="3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3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600" spc="3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3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внедрение</a:t>
                      </a:r>
                      <a:r>
                        <a:rPr sz="1600" spc="3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организациях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цифровой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1600" spc="23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среды,</a:t>
                      </a:r>
                      <a:r>
                        <a:rPr sz="1600" spc="229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23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600" spc="229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обеспечение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600" spc="229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цифровой</a:t>
                      </a:r>
                      <a:r>
                        <a:rPr sz="1600" spc="229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трансформации</a:t>
                      </a:r>
                      <a:r>
                        <a:rPr sz="1600" spc="22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образования.</a:t>
                      </a:r>
                      <a:r>
                        <a:rPr sz="16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рамках</a:t>
                      </a:r>
                      <a:r>
                        <a:rPr sz="16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60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ведется</a:t>
                      </a:r>
                      <a:r>
                        <a:rPr sz="16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16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600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оснащению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организаций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современным 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оборудованием</a:t>
                      </a:r>
                      <a:r>
                        <a:rPr sz="1600" spc="13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14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600" spc="14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цифровых</a:t>
                      </a:r>
                      <a:r>
                        <a:rPr sz="1600" spc="13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сервисов</a:t>
                      </a:r>
                      <a:r>
                        <a:rPr sz="1600" spc="14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5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контента</a:t>
                      </a:r>
                      <a:r>
                        <a:rPr sz="1600" spc="-5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E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1164" t="24000" r="19894" b="20267"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1380" t="21795" r="19100" b="18376"/>
          <a:stretch>
            <a:fillRect/>
          </a:stretch>
        </p:blipFill>
        <p:spPr bwMode="auto">
          <a:xfrm>
            <a:off x="0" y="228600"/>
            <a:ext cx="121919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2121" t="34074" r="19441" b="14806"/>
          <a:stretch>
            <a:fillRect/>
          </a:stretch>
        </p:blipFill>
        <p:spPr bwMode="auto">
          <a:xfrm>
            <a:off x="0" y="304800"/>
            <a:ext cx="12192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29768"/>
            <a:ext cx="11555576" cy="6199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8112"/>
            <a:ext cx="11658600" cy="9310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/>
                </a:solidFill>
                <a:latin typeface="Candara" pitchFamily="34" charset="0"/>
              </a:rPr>
              <a:t>Федеральный государственный образовательный стандарт </a:t>
            </a:r>
            <a:br>
              <a:rPr lang="ru-RU" sz="3200" dirty="0" smtClean="0">
                <a:solidFill>
                  <a:schemeClr val="accent1"/>
                </a:solidFill>
                <a:latin typeface="Candara" pitchFamily="34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Candara" pitchFamily="34" charset="0"/>
              </a:rPr>
              <a:t>СОО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295401"/>
            <a:ext cx="11582400" cy="560153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Изучение предметной области «</a:t>
            </a:r>
            <a:r>
              <a:rPr lang="ru-RU" sz="1800" dirty="0" err="1" smtClean="0">
                <a:solidFill>
                  <a:schemeClr val="tx1"/>
                </a:solidFill>
              </a:rPr>
              <a:t>Естественно-научные</a:t>
            </a:r>
            <a:r>
              <a:rPr lang="ru-RU" sz="1800" dirty="0" smtClean="0">
                <a:solidFill>
                  <a:schemeClr val="tx1"/>
                </a:solidFill>
              </a:rPr>
              <a:t> предметы» должно обеспечивать :</a:t>
            </a:r>
          </a:p>
          <a:p>
            <a:pPr lvl="0"/>
            <a:r>
              <a:rPr lang="ru-RU" sz="1800" b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1800" b="1" dirty="0" smtClean="0">
                <a:solidFill>
                  <a:schemeClr val="tx1"/>
                </a:solidFill>
              </a:rPr>
              <a:t> представлений</a:t>
            </a:r>
            <a:r>
              <a:rPr lang="ru-RU" sz="1800" dirty="0" smtClean="0">
                <a:solidFill>
                  <a:schemeClr val="tx1"/>
                </a:solidFill>
              </a:rPr>
              <a:t> о целостной </a:t>
            </a:r>
            <a:r>
              <a:rPr lang="ru-RU" sz="1800" dirty="0" err="1" smtClean="0">
                <a:solidFill>
                  <a:schemeClr val="tx1"/>
                </a:solidFill>
              </a:rPr>
              <a:t>естественно-научной</a:t>
            </a:r>
            <a:r>
              <a:rPr lang="ru-RU" sz="1800" dirty="0" smtClean="0">
                <a:solidFill>
                  <a:schemeClr val="tx1"/>
                </a:solidFill>
              </a:rPr>
              <a:t> картине мира, о природе как единой целостной системе, о взаимосвязи человека, природы и общества, о пространственно-временных масштабах Вселенной. 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Владение знаниями</a:t>
            </a:r>
            <a:r>
              <a:rPr lang="ru-RU" sz="1800" dirty="0" smtClean="0">
                <a:solidFill>
                  <a:schemeClr val="tx1"/>
                </a:solidFill>
              </a:rPr>
              <a:t> о наиболее важных открытиях и достижениях в области естествознания, повлиявших на эволюцию представлений о природе, на развитие техники и технологий. </a:t>
            </a:r>
          </a:p>
          <a:p>
            <a:pPr lvl="0"/>
            <a:r>
              <a:rPr lang="ru-RU" sz="1800" b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1800" b="1" dirty="0" smtClean="0">
                <a:solidFill>
                  <a:schemeClr val="tx1"/>
                </a:solidFill>
              </a:rPr>
              <a:t> умения</a:t>
            </a:r>
            <a:r>
              <a:rPr lang="ru-RU" sz="1800" dirty="0" smtClean="0">
                <a:solidFill>
                  <a:schemeClr val="tx1"/>
                </a:solidFill>
              </a:rPr>
              <a:t> применять </a:t>
            </a:r>
            <a:r>
              <a:rPr lang="ru-RU" sz="1800" dirty="0" err="1" smtClean="0">
                <a:solidFill>
                  <a:schemeClr val="tx1"/>
                </a:solidFill>
              </a:rPr>
              <a:t>естественно-научные</a:t>
            </a:r>
            <a:r>
              <a:rPr lang="ru-RU" sz="1800" dirty="0" smtClean="0">
                <a:solidFill>
                  <a:schemeClr val="tx1"/>
                </a:solidFill>
              </a:rPr>
              <a:t> знания для объяснения окружающих явлений, сохранения здоровья, обеспечения безопасности жизнедеятельности, бережного отношения к природе, рационального природопользования, а также выполнения роли грамотного потребителя. </a:t>
            </a:r>
          </a:p>
          <a:p>
            <a:pPr lvl="0"/>
            <a:r>
              <a:rPr lang="ru-RU" sz="1800" b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1800" b="1" dirty="0" smtClean="0">
                <a:solidFill>
                  <a:schemeClr val="tx1"/>
                </a:solidFill>
              </a:rPr>
              <a:t> представлений</a:t>
            </a:r>
            <a:r>
              <a:rPr lang="ru-RU" sz="1800" dirty="0" smtClean="0">
                <a:solidFill>
                  <a:schemeClr val="tx1"/>
                </a:solidFill>
              </a:rPr>
              <a:t> о научном методе познания природы и средствах изучения </a:t>
            </a:r>
            <a:r>
              <a:rPr lang="ru-RU" sz="1800" dirty="0" err="1" smtClean="0">
                <a:solidFill>
                  <a:schemeClr val="tx1"/>
                </a:solidFill>
              </a:rPr>
              <a:t>мегамира</a:t>
            </a:r>
            <a:r>
              <a:rPr lang="ru-RU" sz="1800" dirty="0" smtClean="0">
                <a:solidFill>
                  <a:schemeClr val="tx1"/>
                </a:solidFill>
              </a:rPr>
              <a:t>, макромира и микромира, владение приёмами </a:t>
            </a:r>
            <a:r>
              <a:rPr lang="ru-RU" sz="1800" dirty="0" err="1" smtClean="0">
                <a:solidFill>
                  <a:schemeClr val="tx1"/>
                </a:solidFill>
              </a:rPr>
              <a:t>естественно-научных</a:t>
            </a:r>
            <a:r>
              <a:rPr lang="ru-RU" sz="1800" dirty="0" smtClean="0">
                <a:solidFill>
                  <a:schemeClr val="tx1"/>
                </a:solidFill>
              </a:rPr>
              <a:t> наблюдений, опытов исследований и оценки достоверности полученных результатов. 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</a:rPr>
              <a:t>Владение понятийным аппаратом</a:t>
            </a:r>
            <a:r>
              <a:rPr lang="ru-RU" sz="1800" dirty="0" smtClean="0">
                <a:solidFill>
                  <a:schemeClr val="tx1"/>
                </a:solidFill>
              </a:rPr>
              <a:t> естественных наук, позволяющим познавать мир, участвовать в дискуссиях по </a:t>
            </a:r>
            <a:r>
              <a:rPr lang="ru-RU" sz="1800" dirty="0" err="1" smtClean="0">
                <a:solidFill>
                  <a:schemeClr val="tx1"/>
                </a:solidFill>
              </a:rPr>
              <a:t>естественно-научным</a:t>
            </a:r>
            <a:r>
              <a:rPr lang="ru-RU" sz="1800" dirty="0" smtClean="0">
                <a:solidFill>
                  <a:schemeClr val="tx1"/>
                </a:solidFill>
              </a:rPr>
              <a:t> вопросам, использовать различные источники информации для подготовки собственных работ, критически относиться к сообщениям СМИ, содержащим научную информацию. </a:t>
            </a:r>
          </a:p>
          <a:p>
            <a:pPr lvl="0"/>
            <a:r>
              <a:rPr lang="ru-RU" sz="1800" b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1800" b="1" dirty="0" smtClean="0">
                <a:solidFill>
                  <a:schemeClr val="tx1"/>
                </a:solidFill>
              </a:rPr>
              <a:t> умений</a:t>
            </a:r>
            <a:r>
              <a:rPr lang="ru-RU" sz="1800" dirty="0" smtClean="0">
                <a:solidFill>
                  <a:schemeClr val="tx1"/>
                </a:solidFill>
              </a:rPr>
              <a:t> понимать значимость </a:t>
            </a:r>
            <a:r>
              <a:rPr lang="ru-RU" sz="1800" dirty="0" err="1" smtClean="0">
                <a:solidFill>
                  <a:schemeClr val="tx1"/>
                </a:solidFill>
              </a:rPr>
              <a:t>естественно-научного</a:t>
            </a:r>
            <a:r>
              <a:rPr lang="ru-RU" sz="1800" dirty="0" smtClean="0">
                <a:solidFill>
                  <a:schemeClr val="tx1"/>
                </a:solidFill>
              </a:rPr>
              <a:t> знания для каждого человека, независимо от его профессиональной деятельности, различать факты и оценки, сравнивать оценочные выводы, видеть их связь с критериями оценок и связь критериев с определённой системой ценностей. 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60" y="288112"/>
            <a:ext cx="10249535" cy="723275"/>
          </a:xfrm>
        </p:spPr>
        <p:txBody>
          <a:bodyPr/>
          <a:lstStyle/>
          <a:p>
            <a:r>
              <a:rPr lang="ru-RU" dirty="0" smtClean="0"/>
              <a:t>Преимущества и недостатки использования цифровых лабораторий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244" y="1219201"/>
            <a:ext cx="10893756" cy="519391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1219200"/>
          <a:ext cx="10896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8300"/>
                <a:gridCol w="5448300"/>
              </a:tblGrid>
              <a:tr h="5029200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Преимущества: </a:t>
                      </a:r>
                    </a:p>
                    <a:p>
                      <a:pPr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способствуют </a:t>
                      </a: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усовершенствованию наглядности происходящих процессов; создают возможность для наблюдения изменения величин в зависимости от времени; выводят результаты измерений на экран и позволяют перейти к элементам научного исследования. С их помощью можно полноценно реализовать </a:t>
                      </a:r>
                      <a:r>
                        <a:rPr lang="ru-RU" sz="1800" b="1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межпредметные</a:t>
                      </a: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связи с другими предметами и интегрировать учебные проекты по естественным наукам [].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Существуют сложности, снижающие эффективность применения ЦЛ. П. И. Беспалов отмечает следующие:</a:t>
                      </a:r>
                    </a:p>
                    <a:p>
                      <a:pPr lvl="0"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переключение внимания учащихся с изучаемого явления на взаимодействие с измерительными приборами;</a:t>
                      </a:r>
                    </a:p>
                    <a:p>
                      <a:pPr lvl="0"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подмену учебных целей;</a:t>
                      </a:r>
                    </a:p>
                    <a:p>
                      <a:pPr lvl="0"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эффективности самостоятельной работы учащихся;</a:t>
                      </a:r>
                    </a:p>
                    <a:p>
                      <a:pPr lvl="0"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постепенное снижение высокого познавательного интереса к работе с ЦЛ;</a:t>
                      </a:r>
                    </a:p>
                    <a:p>
                      <a:pPr lvl="0" fontAlgn="base"/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не могут уловить причинно-следственные связи между наблюдаемым явлением и графиками на экране.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515</Words>
  <Application>Microsoft Office PowerPoint</Application>
  <PresentationFormat>Произвольный</PresentationFormat>
  <Paragraphs>99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МКОУ Шубинская СОШ</vt:lpstr>
      <vt:lpstr>Цель мастер-класса:   познакомить с цифровыми лабораториями “Z.Labs”  и их возможностями использования на различных занятиях по химии и биологии.   </vt:lpstr>
      <vt:lpstr>Обзор нормативно-правовых актов в области цифровизации образования в РФ</vt:lpstr>
      <vt:lpstr>Слайд 4</vt:lpstr>
      <vt:lpstr>Слайд 5</vt:lpstr>
      <vt:lpstr>Слайд 6</vt:lpstr>
      <vt:lpstr>Слайд 7</vt:lpstr>
      <vt:lpstr>Федеральный государственный образовательный стандарт  СОО </vt:lpstr>
      <vt:lpstr>Преимущества и недостатки использования цифровых лабораторий</vt:lpstr>
      <vt:lpstr>Чтобы избежать всех этих  соблюдать требуется соблюдать  ключевые подходы к методике использования ЦЛ:   Осмысленность; Соответствие содержания дидактической цели; Проблемность обучения; Осознанность обучения; Кратковременность эксперимента; «Принцип Полианны» (заключается в распределении процессов между компьютером и человеком, т. е. компьютер решает однообразные и рутинные задачи, а человек при этом осмысляет и переосмысляет цели работы). Вариативность в организации эксперимента. </vt:lpstr>
      <vt:lpstr>Слайд 11</vt:lpstr>
      <vt:lpstr>Состав цифровой лаборатории по химии</vt:lpstr>
      <vt:lpstr>Беспроводной мультидатчик</vt:lpstr>
      <vt:lpstr>Слайд 14</vt:lpstr>
      <vt:lpstr>Комплектация цифровой лаборатории по физиологии</vt:lpstr>
      <vt:lpstr>Слайд 16</vt:lpstr>
      <vt:lpstr>Комплектация цифровой лаборатории по нейротехнологии (Анатомия) (раздел Анатомия/Нейротехнологии) </vt:lpstr>
      <vt:lpstr>Цифровая лаборатория Z.Labs по биологии (раздел Анатомия/Нейротехнологии) предназначена для снятия и анализа физиологических показателей с тела человека. </vt:lpstr>
      <vt:lpstr>Комплектация цифровой лаборатории по экология</vt:lpstr>
      <vt:lpstr>Слайд 20</vt:lpstr>
      <vt:lpstr>Слайд 21</vt:lpstr>
      <vt:lpstr>Лабораторные работы в соответствии с рабочими программами ООО по биологии</vt:lpstr>
      <vt:lpstr>Слайд 23</vt:lpstr>
      <vt:lpstr>Слайд 24</vt:lpstr>
      <vt:lpstr>На уроках биологии могут быть поставлены многочисленные демонстрационные эксперименты, в том числе: </vt:lpstr>
      <vt:lpstr>Результаты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Шубинская СОШ</dc:title>
  <cp:lastModifiedBy>Татьяна</cp:lastModifiedBy>
  <cp:revision>34</cp:revision>
  <dcterms:created xsi:type="dcterms:W3CDTF">2025-05-15T13:51:58Z</dcterms:created>
  <dcterms:modified xsi:type="dcterms:W3CDTF">2025-05-18T15:11:12Z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2025-05-15T00:00:00Z</vt:filetime>
  </property>
  <property fmtid="{D5CDD505-2E9C-101B-9397-08002B2CF9AE}" pid="5" name="Producer">
    <vt:lpwstr>www.ilovepdf.com</vt:lpwstr>
  </property>
</Properties>
</file>